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notesMasterIdLst>
    <p:notesMasterId r:id="rId26"/>
  </p:notesMasterIdLst>
  <p:sldIdLst>
    <p:sldId id="271" r:id="rId2"/>
    <p:sldId id="320" r:id="rId3"/>
    <p:sldId id="372" r:id="rId4"/>
    <p:sldId id="331" r:id="rId5"/>
    <p:sldId id="337" r:id="rId6"/>
    <p:sldId id="370" r:id="rId7"/>
    <p:sldId id="371" r:id="rId8"/>
    <p:sldId id="334" r:id="rId9"/>
    <p:sldId id="345" r:id="rId10"/>
    <p:sldId id="361" r:id="rId11"/>
    <p:sldId id="362" r:id="rId12"/>
    <p:sldId id="363" r:id="rId13"/>
    <p:sldId id="318" r:id="rId14"/>
    <p:sldId id="325" r:id="rId15"/>
    <p:sldId id="365" r:id="rId16"/>
    <p:sldId id="367" r:id="rId17"/>
    <p:sldId id="368" r:id="rId18"/>
    <p:sldId id="360" r:id="rId19"/>
    <p:sldId id="373" r:id="rId20"/>
    <p:sldId id="375" r:id="rId21"/>
    <p:sldId id="376" r:id="rId22"/>
    <p:sldId id="346" r:id="rId23"/>
    <p:sldId id="369" r:id="rId24"/>
    <p:sldId id="260" r:id="rId25"/>
  </p:sldIdLst>
  <p:sldSz cx="12192000" cy="6858000"/>
  <p:notesSz cx="6858000" cy="9926638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Felipe Augusto Gabrili Figuei" initials="FAGF" lastIdx="2" clrIdx="0"/>
  <p:cmAuthor id="2" name="Samara Tarcia Alves Andrade" initials="STAA" lastIdx="1" clrIdx="1"/>
  <p:cmAuthor id="3" name="Fernanda Bruni Marx" initials="FBM" lastIdx="1" clrIdx="2">
    <p:extLst>
      <p:ext uri="{19B8F6BF-5375-455C-9EA6-DF929625EA0E}">
        <p15:presenceInfo xmlns:p15="http://schemas.microsoft.com/office/powerpoint/2012/main" userId="S-1-5-21-2605796561-1071166121-3179276472-26272" providerId="AD"/>
      </p:ext>
    </p:extLst>
  </p:cmAuthor>
  <p:cmAuthor id="4" name="Caroline Oliveira de Sá" initials="COdS" lastIdx="1" clrIdx="3">
    <p:extLst>
      <p:ext uri="{19B8F6BF-5375-455C-9EA6-DF929625EA0E}">
        <p15:presenceInfo xmlns:p15="http://schemas.microsoft.com/office/powerpoint/2012/main" userId="S-1-5-21-2605796561-1071166121-3179276472-26517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2646C"/>
    <a:srgbClr val="335D67"/>
    <a:srgbClr val="006666"/>
    <a:srgbClr val="FFFFFF"/>
    <a:srgbClr val="009999"/>
    <a:srgbClr val="008080"/>
    <a:srgbClr val="F8F8F8"/>
    <a:srgbClr val="EAEAEA"/>
    <a:srgbClr val="26464E"/>
    <a:srgbClr val="CC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Estilo Médio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12C8C85-51F0-491E-9774-3900AFEF0FD7}" styleName="Estilo Claro 2 - Ênfase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5A111915-BE36-4E01-A7E5-04B1672EAD32}" styleName="Estilo Claro 2 - Ênfase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E8B1032C-EA38-4F05-BA0D-38AFFFC7BED3}" styleName="Estilo Claro 3 - Ênfase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21E4AEA4-8DFA-4A89-87EB-49C32662AFE0}" styleName="Estilo Médio 2 - Ênfas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Estilo Médio 2 - Ênfase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DF18680-E054-41AD-8BC1-D1AEF772440D}" styleName="Estilo Médio 2 - Ênfase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133" autoAdjust="0"/>
  </p:normalViewPr>
  <p:slideViewPr>
    <p:cSldViewPr snapToGrid="0">
      <p:cViewPr varScale="1">
        <p:scale>
          <a:sx n="66" d="100"/>
          <a:sy n="66" d="100"/>
        </p:scale>
        <p:origin x="44" y="14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commentAuthors" Target="commentAuthors.xml"/><Relationship Id="rId30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01EEAE2-32D9-491A-A184-5EAA14FA8497}" type="doc">
      <dgm:prSet loTypeId="urn:microsoft.com/office/officeart/2005/8/layout/chevron1" loCatId="process" qsTypeId="urn:microsoft.com/office/officeart/2005/8/quickstyle/simple1" qsCatId="simple" csTypeId="urn:microsoft.com/office/officeart/2005/8/colors/accent1_2" csCatId="accent1" phldr="1"/>
      <dgm:spPr/>
    </dgm:pt>
    <dgm:pt modelId="{A2F7A931-EA68-455A-8E65-8AE34E1CF7B9}">
      <dgm:prSet phldrT="[Texto]" custT="1"/>
      <dgm:spPr>
        <a:solidFill>
          <a:srgbClr val="335D67"/>
        </a:solidFill>
      </dgm:spPr>
      <dgm:t>
        <a:bodyPr/>
        <a:lstStyle/>
        <a:p>
          <a:r>
            <a:rPr lang="pt-BR" sz="2400" b="1" dirty="0" smtClean="0"/>
            <a:t>1991</a:t>
          </a:r>
          <a:endParaRPr lang="pt-BR" sz="2400" b="1" dirty="0"/>
        </a:p>
      </dgm:t>
    </dgm:pt>
    <dgm:pt modelId="{0BDF7BD2-8134-4E9D-AA8E-613B48588AAA}" type="parTrans" cxnId="{DCE60BAB-363E-4E22-8DC4-4DEA81D6FB3F}">
      <dgm:prSet/>
      <dgm:spPr/>
      <dgm:t>
        <a:bodyPr/>
        <a:lstStyle/>
        <a:p>
          <a:endParaRPr lang="pt-BR"/>
        </a:p>
      </dgm:t>
    </dgm:pt>
    <dgm:pt modelId="{F043B765-78B8-4083-AE83-281F54414090}" type="sibTrans" cxnId="{DCE60BAB-363E-4E22-8DC4-4DEA81D6FB3F}">
      <dgm:prSet/>
      <dgm:spPr/>
      <dgm:t>
        <a:bodyPr/>
        <a:lstStyle/>
        <a:p>
          <a:endParaRPr lang="pt-BR"/>
        </a:p>
      </dgm:t>
    </dgm:pt>
    <dgm:pt modelId="{82485B7B-94A3-4300-A217-38DBF50B4A4E}">
      <dgm:prSet phldrT="[Texto]" custT="1"/>
      <dgm:spPr>
        <a:solidFill>
          <a:srgbClr val="335D67"/>
        </a:solidFill>
      </dgm:spPr>
      <dgm:t>
        <a:bodyPr/>
        <a:lstStyle/>
        <a:p>
          <a:r>
            <a:rPr lang="pt-BR" sz="2400" b="1" dirty="0" smtClean="0"/>
            <a:t>2007</a:t>
          </a:r>
          <a:endParaRPr lang="pt-BR" sz="2400" b="1" dirty="0"/>
        </a:p>
      </dgm:t>
    </dgm:pt>
    <dgm:pt modelId="{39AA3A07-89A4-402D-93E5-6A2BDDFFC17A}" type="parTrans" cxnId="{CAF6584B-42C6-44F9-9BCB-69E7CF5B0108}">
      <dgm:prSet/>
      <dgm:spPr/>
      <dgm:t>
        <a:bodyPr/>
        <a:lstStyle/>
        <a:p>
          <a:endParaRPr lang="pt-BR"/>
        </a:p>
      </dgm:t>
    </dgm:pt>
    <dgm:pt modelId="{87E1E01F-8620-4F56-951A-5FAE2D6928D3}" type="sibTrans" cxnId="{CAF6584B-42C6-44F9-9BCB-69E7CF5B0108}">
      <dgm:prSet/>
      <dgm:spPr/>
      <dgm:t>
        <a:bodyPr/>
        <a:lstStyle/>
        <a:p>
          <a:endParaRPr lang="pt-BR"/>
        </a:p>
      </dgm:t>
    </dgm:pt>
    <dgm:pt modelId="{C714EA16-018C-4BB7-A51B-10A9C23DB08B}">
      <dgm:prSet phldrT="[Texto]" custT="1"/>
      <dgm:spPr>
        <a:solidFill>
          <a:srgbClr val="335D67"/>
        </a:solidFill>
      </dgm:spPr>
      <dgm:t>
        <a:bodyPr/>
        <a:lstStyle/>
        <a:p>
          <a:r>
            <a:rPr lang="pt-BR" sz="2400" b="1" dirty="0" smtClean="0"/>
            <a:t>2008</a:t>
          </a:r>
          <a:endParaRPr lang="pt-BR" sz="2400" b="1" dirty="0"/>
        </a:p>
      </dgm:t>
    </dgm:pt>
    <dgm:pt modelId="{F6114F9E-440E-46A3-83A7-0BE05F1AA720}" type="parTrans" cxnId="{018BF7B0-7339-4D9C-AECF-BCE0500C7101}">
      <dgm:prSet/>
      <dgm:spPr/>
      <dgm:t>
        <a:bodyPr/>
        <a:lstStyle/>
        <a:p>
          <a:endParaRPr lang="pt-BR"/>
        </a:p>
      </dgm:t>
    </dgm:pt>
    <dgm:pt modelId="{70D7627C-6D7A-4BFD-B0AA-57F68759F0E8}" type="sibTrans" cxnId="{018BF7B0-7339-4D9C-AECF-BCE0500C7101}">
      <dgm:prSet/>
      <dgm:spPr/>
      <dgm:t>
        <a:bodyPr/>
        <a:lstStyle/>
        <a:p>
          <a:endParaRPr lang="pt-BR"/>
        </a:p>
      </dgm:t>
    </dgm:pt>
    <dgm:pt modelId="{79BB4677-B0B0-4BF9-978B-7BC0054FADE8}">
      <dgm:prSet phldrT="[Texto]" custT="1"/>
      <dgm:spPr>
        <a:solidFill>
          <a:srgbClr val="335D67"/>
        </a:solidFill>
      </dgm:spPr>
      <dgm:t>
        <a:bodyPr/>
        <a:lstStyle/>
        <a:p>
          <a:r>
            <a:rPr lang="pt-BR" sz="2400" b="1" dirty="0" smtClean="0"/>
            <a:t>2018</a:t>
          </a:r>
          <a:endParaRPr lang="pt-BR" sz="2400" b="1" dirty="0"/>
        </a:p>
      </dgm:t>
    </dgm:pt>
    <dgm:pt modelId="{2D25C63C-17B8-4B4C-9C39-155D72AF1555}" type="parTrans" cxnId="{EC46A388-72A9-4748-9F22-4ED0FB4C375D}">
      <dgm:prSet/>
      <dgm:spPr/>
      <dgm:t>
        <a:bodyPr/>
        <a:lstStyle/>
        <a:p>
          <a:endParaRPr lang="pt-BR"/>
        </a:p>
      </dgm:t>
    </dgm:pt>
    <dgm:pt modelId="{F86218FA-D049-4101-9969-BBC0B9109341}" type="sibTrans" cxnId="{EC46A388-72A9-4748-9F22-4ED0FB4C375D}">
      <dgm:prSet/>
      <dgm:spPr/>
      <dgm:t>
        <a:bodyPr/>
        <a:lstStyle/>
        <a:p>
          <a:endParaRPr lang="pt-BR"/>
        </a:p>
      </dgm:t>
    </dgm:pt>
    <dgm:pt modelId="{999493F2-DE65-4C8B-B42C-F93B4C3A2012}">
      <dgm:prSet phldrT="[Texto]" custT="1"/>
      <dgm:spPr>
        <a:solidFill>
          <a:srgbClr val="335D67"/>
        </a:solidFill>
      </dgm:spPr>
      <dgm:t>
        <a:bodyPr/>
        <a:lstStyle/>
        <a:p>
          <a:r>
            <a:rPr lang="pt-BR" sz="2400" b="1" dirty="0" smtClean="0"/>
            <a:t>2021</a:t>
          </a:r>
          <a:endParaRPr lang="pt-BR" sz="2400" b="1" dirty="0"/>
        </a:p>
      </dgm:t>
    </dgm:pt>
    <dgm:pt modelId="{9752574E-B94E-4390-9796-DD1B70D40774}" type="parTrans" cxnId="{9C58093B-A77D-4528-813B-E4F6054A5EB3}">
      <dgm:prSet/>
      <dgm:spPr/>
      <dgm:t>
        <a:bodyPr/>
        <a:lstStyle/>
        <a:p>
          <a:endParaRPr lang="pt-BR"/>
        </a:p>
      </dgm:t>
    </dgm:pt>
    <dgm:pt modelId="{EBB32E10-B8C1-4D58-A1D5-BA67F4C00538}" type="sibTrans" cxnId="{9C58093B-A77D-4528-813B-E4F6054A5EB3}">
      <dgm:prSet/>
      <dgm:spPr/>
      <dgm:t>
        <a:bodyPr/>
        <a:lstStyle/>
        <a:p>
          <a:endParaRPr lang="pt-BR"/>
        </a:p>
      </dgm:t>
    </dgm:pt>
    <dgm:pt modelId="{BDCCD08D-B5D7-4BB6-9D7D-6E736578E979}">
      <dgm:prSet phldrT="[Texto]" custT="1"/>
      <dgm:spPr>
        <a:solidFill>
          <a:srgbClr val="335D67"/>
        </a:solidFill>
      </dgm:spPr>
      <dgm:t>
        <a:bodyPr/>
        <a:lstStyle/>
        <a:p>
          <a:r>
            <a:rPr lang="pt-BR" sz="2400" b="1" smtClean="0"/>
            <a:t>1997</a:t>
          </a:r>
          <a:endParaRPr lang="pt-BR" sz="2400" b="1" dirty="0"/>
        </a:p>
      </dgm:t>
    </dgm:pt>
    <dgm:pt modelId="{5F987B77-171A-40C9-A8F6-113DC2C043C7}" type="parTrans" cxnId="{7BC0461A-B93A-4083-81F6-CEF372701368}">
      <dgm:prSet/>
      <dgm:spPr/>
      <dgm:t>
        <a:bodyPr/>
        <a:lstStyle/>
        <a:p>
          <a:endParaRPr lang="pt-BR"/>
        </a:p>
      </dgm:t>
    </dgm:pt>
    <dgm:pt modelId="{73E9843D-A6DE-4FB5-A47E-6BE6E27E1EEB}" type="sibTrans" cxnId="{7BC0461A-B93A-4083-81F6-CEF372701368}">
      <dgm:prSet/>
      <dgm:spPr/>
      <dgm:t>
        <a:bodyPr/>
        <a:lstStyle/>
        <a:p>
          <a:endParaRPr lang="pt-BR"/>
        </a:p>
      </dgm:t>
    </dgm:pt>
    <dgm:pt modelId="{E3A0C910-EDD5-4774-9DEE-4DA633AC0124}">
      <dgm:prSet phldrT="[Texto]" custT="1"/>
      <dgm:spPr>
        <a:solidFill>
          <a:srgbClr val="335D67"/>
        </a:solidFill>
      </dgm:spPr>
      <dgm:t>
        <a:bodyPr/>
        <a:lstStyle/>
        <a:p>
          <a:r>
            <a:rPr lang="pt-BR" sz="2400" b="1" dirty="0" smtClean="0"/>
            <a:t>1995</a:t>
          </a:r>
          <a:endParaRPr lang="pt-BR" sz="2400" b="1" dirty="0"/>
        </a:p>
      </dgm:t>
    </dgm:pt>
    <dgm:pt modelId="{34076326-5911-4BEA-9D62-A8E1998429D5}" type="parTrans" cxnId="{AB159DA9-1EFA-40D7-98C4-A25ABC1B54CF}">
      <dgm:prSet/>
      <dgm:spPr/>
      <dgm:t>
        <a:bodyPr/>
        <a:lstStyle/>
        <a:p>
          <a:endParaRPr lang="pt-BR"/>
        </a:p>
      </dgm:t>
    </dgm:pt>
    <dgm:pt modelId="{16DEE081-1F8E-4AF5-8DF7-1FB9DDF77DC0}" type="sibTrans" cxnId="{AB159DA9-1EFA-40D7-98C4-A25ABC1B54CF}">
      <dgm:prSet/>
      <dgm:spPr/>
      <dgm:t>
        <a:bodyPr/>
        <a:lstStyle/>
        <a:p>
          <a:endParaRPr lang="pt-BR"/>
        </a:p>
      </dgm:t>
    </dgm:pt>
    <dgm:pt modelId="{8643A950-E20C-4403-BB21-C47119DFE713}" type="pres">
      <dgm:prSet presAssocID="{301EEAE2-32D9-491A-A184-5EAA14FA8497}" presName="Name0" presStyleCnt="0">
        <dgm:presLayoutVars>
          <dgm:dir/>
          <dgm:animLvl val="lvl"/>
          <dgm:resizeHandles val="exact"/>
        </dgm:presLayoutVars>
      </dgm:prSet>
      <dgm:spPr/>
    </dgm:pt>
    <dgm:pt modelId="{1AB1BF0E-A084-4903-8C24-5417120EC55E}" type="pres">
      <dgm:prSet presAssocID="{A2F7A931-EA68-455A-8E65-8AE34E1CF7B9}" presName="parTxOnly" presStyleLbl="node1" presStyleIdx="0" presStyleCnt="7" custScaleX="98572" custLinFactNeighborY="146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AC1EBE0E-22A3-4299-87C7-986D91A61DBF}" type="pres">
      <dgm:prSet presAssocID="{F043B765-78B8-4083-AE83-281F54414090}" presName="parTxOnlySpace" presStyleCnt="0"/>
      <dgm:spPr/>
    </dgm:pt>
    <dgm:pt modelId="{08A4B396-EABC-4843-872A-735F4926CDD7}" type="pres">
      <dgm:prSet presAssocID="{E3A0C910-EDD5-4774-9DEE-4DA633AC0124}" presName="parTxOnly" presStyleLbl="node1" presStyleIdx="1" presStyleCnt="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AE0A3136-5178-4053-91AD-8DD7C4F5B549}" type="pres">
      <dgm:prSet presAssocID="{16DEE081-1F8E-4AF5-8DF7-1FB9DDF77DC0}" presName="parTxOnlySpace" presStyleCnt="0"/>
      <dgm:spPr/>
    </dgm:pt>
    <dgm:pt modelId="{F79914AB-1CEC-4CE1-A252-035221D680E5}" type="pres">
      <dgm:prSet presAssocID="{BDCCD08D-B5D7-4BB6-9D7D-6E736578E979}" presName="parTxOnly" presStyleLbl="node1" presStyleIdx="2" presStyleCnt="7" custScaleX="10001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DE87874B-3322-4624-AB08-7FB0FDB5B7C7}" type="pres">
      <dgm:prSet presAssocID="{73E9843D-A6DE-4FB5-A47E-6BE6E27E1EEB}" presName="parTxOnlySpace" presStyleCnt="0"/>
      <dgm:spPr/>
    </dgm:pt>
    <dgm:pt modelId="{93EE81D2-918C-4F07-AA09-81FA8197A3E5}" type="pres">
      <dgm:prSet presAssocID="{82485B7B-94A3-4300-A217-38DBF50B4A4E}" presName="parTxOnly" presStyleLbl="node1" presStyleIdx="3" presStyleCnt="7" custScaleX="10285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ADF7FE8C-80B8-4F92-80AC-F0E1EDE455F3}" type="pres">
      <dgm:prSet presAssocID="{87E1E01F-8620-4F56-951A-5FAE2D6928D3}" presName="parTxOnlySpace" presStyleCnt="0"/>
      <dgm:spPr/>
    </dgm:pt>
    <dgm:pt modelId="{BE5A3C4B-AF01-4554-B5D5-18AD5E6D0D10}" type="pres">
      <dgm:prSet presAssocID="{C714EA16-018C-4BB7-A51B-10A9C23DB08B}" presName="parTxOnly" presStyleLbl="node1" presStyleIdx="4" presStyleCnt="7" custScaleX="10355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11BE3394-6B61-4C0C-959B-B01A048E9741}" type="pres">
      <dgm:prSet presAssocID="{70D7627C-6D7A-4BFD-B0AA-57F68759F0E8}" presName="parTxOnlySpace" presStyleCnt="0"/>
      <dgm:spPr/>
    </dgm:pt>
    <dgm:pt modelId="{43E5F44D-B604-4849-B908-FD33005DF4F1}" type="pres">
      <dgm:prSet presAssocID="{79BB4677-B0B0-4BF9-978B-7BC0054FADE8}" presName="parTxOnly" presStyleLbl="node1" presStyleIdx="5" presStyleCnt="7" custScaleX="104429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216A3EF9-66ED-44B2-9800-5FA565476671}" type="pres">
      <dgm:prSet presAssocID="{F86218FA-D049-4101-9969-BBC0B9109341}" presName="parTxOnlySpace" presStyleCnt="0"/>
      <dgm:spPr/>
    </dgm:pt>
    <dgm:pt modelId="{2940391F-06FF-41DC-89DA-388A3E3C1BF7}" type="pres">
      <dgm:prSet presAssocID="{999493F2-DE65-4C8B-B42C-F93B4C3A2012}" presName="parTxOnly" presStyleLbl="node1" presStyleIdx="6" presStyleCnt="7" custScaleX="10641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pt-BR"/>
        </a:p>
      </dgm:t>
    </dgm:pt>
  </dgm:ptLst>
  <dgm:cxnLst>
    <dgm:cxn modelId="{7D48AD1A-496E-4FDA-B9ED-4EB53A809509}" type="presOf" srcId="{301EEAE2-32D9-491A-A184-5EAA14FA8497}" destId="{8643A950-E20C-4403-BB21-C47119DFE713}" srcOrd="0" destOrd="0" presId="urn:microsoft.com/office/officeart/2005/8/layout/chevron1"/>
    <dgm:cxn modelId="{9C58093B-A77D-4528-813B-E4F6054A5EB3}" srcId="{301EEAE2-32D9-491A-A184-5EAA14FA8497}" destId="{999493F2-DE65-4C8B-B42C-F93B4C3A2012}" srcOrd="6" destOrd="0" parTransId="{9752574E-B94E-4390-9796-DD1B70D40774}" sibTransId="{EBB32E10-B8C1-4D58-A1D5-BA67F4C00538}"/>
    <dgm:cxn modelId="{EC46A388-72A9-4748-9F22-4ED0FB4C375D}" srcId="{301EEAE2-32D9-491A-A184-5EAA14FA8497}" destId="{79BB4677-B0B0-4BF9-978B-7BC0054FADE8}" srcOrd="5" destOrd="0" parTransId="{2D25C63C-17B8-4B4C-9C39-155D72AF1555}" sibTransId="{F86218FA-D049-4101-9969-BBC0B9109341}"/>
    <dgm:cxn modelId="{7BC0461A-B93A-4083-81F6-CEF372701368}" srcId="{301EEAE2-32D9-491A-A184-5EAA14FA8497}" destId="{BDCCD08D-B5D7-4BB6-9D7D-6E736578E979}" srcOrd="2" destOrd="0" parTransId="{5F987B77-171A-40C9-A8F6-113DC2C043C7}" sibTransId="{73E9843D-A6DE-4FB5-A47E-6BE6E27E1EEB}"/>
    <dgm:cxn modelId="{018BF7B0-7339-4D9C-AECF-BCE0500C7101}" srcId="{301EEAE2-32D9-491A-A184-5EAA14FA8497}" destId="{C714EA16-018C-4BB7-A51B-10A9C23DB08B}" srcOrd="4" destOrd="0" parTransId="{F6114F9E-440E-46A3-83A7-0BE05F1AA720}" sibTransId="{70D7627C-6D7A-4BFD-B0AA-57F68759F0E8}"/>
    <dgm:cxn modelId="{D8B08466-B492-4B9E-A6C5-76E6F77B9211}" type="presOf" srcId="{79BB4677-B0B0-4BF9-978B-7BC0054FADE8}" destId="{43E5F44D-B604-4849-B908-FD33005DF4F1}" srcOrd="0" destOrd="0" presId="urn:microsoft.com/office/officeart/2005/8/layout/chevron1"/>
    <dgm:cxn modelId="{63826C77-7355-4A0B-A1CF-2E4960BBB237}" type="presOf" srcId="{BDCCD08D-B5D7-4BB6-9D7D-6E736578E979}" destId="{F79914AB-1CEC-4CE1-A252-035221D680E5}" srcOrd="0" destOrd="0" presId="urn:microsoft.com/office/officeart/2005/8/layout/chevron1"/>
    <dgm:cxn modelId="{E7081CAC-28D4-4E98-AF0F-BF7A2B0C68CC}" type="presOf" srcId="{C714EA16-018C-4BB7-A51B-10A9C23DB08B}" destId="{BE5A3C4B-AF01-4554-B5D5-18AD5E6D0D10}" srcOrd="0" destOrd="0" presId="urn:microsoft.com/office/officeart/2005/8/layout/chevron1"/>
    <dgm:cxn modelId="{2F21A172-4F30-4537-AFE4-61E9C0598FAE}" type="presOf" srcId="{A2F7A931-EA68-455A-8E65-8AE34E1CF7B9}" destId="{1AB1BF0E-A084-4903-8C24-5417120EC55E}" srcOrd="0" destOrd="0" presId="urn:microsoft.com/office/officeart/2005/8/layout/chevron1"/>
    <dgm:cxn modelId="{D5F53FE8-01A3-47A8-A6D9-9258406F7AE1}" type="presOf" srcId="{999493F2-DE65-4C8B-B42C-F93B4C3A2012}" destId="{2940391F-06FF-41DC-89DA-388A3E3C1BF7}" srcOrd="0" destOrd="0" presId="urn:microsoft.com/office/officeart/2005/8/layout/chevron1"/>
    <dgm:cxn modelId="{AB159DA9-1EFA-40D7-98C4-A25ABC1B54CF}" srcId="{301EEAE2-32D9-491A-A184-5EAA14FA8497}" destId="{E3A0C910-EDD5-4774-9DEE-4DA633AC0124}" srcOrd="1" destOrd="0" parTransId="{34076326-5911-4BEA-9D62-A8E1998429D5}" sibTransId="{16DEE081-1F8E-4AF5-8DF7-1FB9DDF77DC0}"/>
    <dgm:cxn modelId="{165564F6-1E1B-4418-8261-4169F7658933}" type="presOf" srcId="{82485B7B-94A3-4300-A217-38DBF50B4A4E}" destId="{93EE81D2-918C-4F07-AA09-81FA8197A3E5}" srcOrd="0" destOrd="0" presId="urn:microsoft.com/office/officeart/2005/8/layout/chevron1"/>
    <dgm:cxn modelId="{DCE60BAB-363E-4E22-8DC4-4DEA81D6FB3F}" srcId="{301EEAE2-32D9-491A-A184-5EAA14FA8497}" destId="{A2F7A931-EA68-455A-8E65-8AE34E1CF7B9}" srcOrd="0" destOrd="0" parTransId="{0BDF7BD2-8134-4E9D-AA8E-613B48588AAA}" sibTransId="{F043B765-78B8-4083-AE83-281F54414090}"/>
    <dgm:cxn modelId="{CAF6584B-42C6-44F9-9BCB-69E7CF5B0108}" srcId="{301EEAE2-32D9-491A-A184-5EAA14FA8497}" destId="{82485B7B-94A3-4300-A217-38DBF50B4A4E}" srcOrd="3" destOrd="0" parTransId="{39AA3A07-89A4-402D-93E5-6A2BDDFFC17A}" sibTransId="{87E1E01F-8620-4F56-951A-5FAE2D6928D3}"/>
    <dgm:cxn modelId="{2FEC0B8D-711A-4F43-BD99-5E658EE90EE4}" type="presOf" srcId="{E3A0C910-EDD5-4774-9DEE-4DA633AC0124}" destId="{08A4B396-EABC-4843-872A-735F4926CDD7}" srcOrd="0" destOrd="0" presId="urn:microsoft.com/office/officeart/2005/8/layout/chevron1"/>
    <dgm:cxn modelId="{1A5524D3-B5E2-4517-A5FE-AFA35F1F4E54}" type="presParOf" srcId="{8643A950-E20C-4403-BB21-C47119DFE713}" destId="{1AB1BF0E-A084-4903-8C24-5417120EC55E}" srcOrd="0" destOrd="0" presId="urn:microsoft.com/office/officeart/2005/8/layout/chevron1"/>
    <dgm:cxn modelId="{FF2DAF33-C8BD-44C4-800E-123C3218E80B}" type="presParOf" srcId="{8643A950-E20C-4403-BB21-C47119DFE713}" destId="{AC1EBE0E-22A3-4299-87C7-986D91A61DBF}" srcOrd="1" destOrd="0" presId="urn:microsoft.com/office/officeart/2005/8/layout/chevron1"/>
    <dgm:cxn modelId="{69580049-4E35-4817-8F15-46314934ABC5}" type="presParOf" srcId="{8643A950-E20C-4403-BB21-C47119DFE713}" destId="{08A4B396-EABC-4843-872A-735F4926CDD7}" srcOrd="2" destOrd="0" presId="urn:microsoft.com/office/officeart/2005/8/layout/chevron1"/>
    <dgm:cxn modelId="{FC4337C3-73CC-4F1C-95F2-72B0F0866C48}" type="presParOf" srcId="{8643A950-E20C-4403-BB21-C47119DFE713}" destId="{AE0A3136-5178-4053-91AD-8DD7C4F5B549}" srcOrd="3" destOrd="0" presId="urn:microsoft.com/office/officeart/2005/8/layout/chevron1"/>
    <dgm:cxn modelId="{BCE3F2DA-BCEC-44F1-9AF1-24E1E4BDD1E7}" type="presParOf" srcId="{8643A950-E20C-4403-BB21-C47119DFE713}" destId="{F79914AB-1CEC-4CE1-A252-035221D680E5}" srcOrd="4" destOrd="0" presId="urn:microsoft.com/office/officeart/2005/8/layout/chevron1"/>
    <dgm:cxn modelId="{35E57C74-2591-46BD-ACA3-67EB1EE004E0}" type="presParOf" srcId="{8643A950-E20C-4403-BB21-C47119DFE713}" destId="{DE87874B-3322-4624-AB08-7FB0FDB5B7C7}" srcOrd="5" destOrd="0" presId="urn:microsoft.com/office/officeart/2005/8/layout/chevron1"/>
    <dgm:cxn modelId="{B6A974BA-643E-4DB2-B52C-183BC85AE2F5}" type="presParOf" srcId="{8643A950-E20C-4403-BB21-C47119DFE713}" destId="{93EE81D2-918C-4F07-AA09-81FA8197A3E5}" srcOrd="6" destOrd="0" presId="urn:microsoft.com/office/officeart/2005/8/layout/chevron1"/>
    <dgm:cxn modelId="{DCB84A2E-B422-4887-A420-D4C32B92C5E6}" type="presParOf" srcId="{8643A950-E20C-4403-BB21-C47119DFE713}" destId="{ADF7FE8C-80B8-4F92-80AC-F0E1EDE455F3}" srcOrd="7" destOrd="0" presId="urn:microsoft.com/office/officeart/2005/8/layout/chevron1"/>
    <dgm:cxn modelId="{75B8D602-37C5-44BC-AE07-3D067D66D1B3}" type="presParOf" srcId="{8643A950-E20C-4403-BB21-C47119DFE713}" destId="{BE5A3C4B-AF01-4554-B5D5-18AD5E6D0D10}" srcOrd="8" destOrd="0" presId="urn:microsoft.com/office/officeart/2005/8/layout/chevron1"/>
    <dgm:cxn modelId="{054812C9-B6A4-4A57-B8D1-CE0841E06395}" type="presParOf" srcId="{8643A950-E20C-4403-BB21-C47119DFE713}" destId="{11BE3394-6B61-4C0C-959B-B01A048E9741}" srcOrd="9" destOrd="0" presId="urn:microsoft.com/office/officeart/2005/8/layout/chevron1"/>
    <dgm:cxn modelId="{A011E7AA-D255-4AEF-AE4E-98940AE340FE}" type="presParOf" srcId="{8643A950-E20C-4403-BB21-C47119DFE713}" destId="{43E5F44D-B604-4849-B908-FD33005DF4F1}" srcOrd="10" destOrd="0" presId="urn:microsoft.com/office/officeart/2005/8/layout/chevron1"/>
    <dgm:cxn modelId="{0881943E-A7C2-4A52-AC58-5D279F85DF1A}" type="presParOf" srcId="{8643A950-E20C-4403-BB21-C47119DFE713}" destId="{216A3EF9-66ED-44B2-9800-5FA565476671}" srcOrd="11" destOrd="0" presId="urn:microsoft.com/office/officeart/2005/8/layout/chevron1"/>
    <dgm:cxn modelId="{7C2D1AA0-8E52-447D-B961-00C63C08F9AA}" type="presParOf" srcId="{8643A950-E20C-4403-BB21-C47119DFE713}" destId="{2940391F-06FF-41DC-89DA-388A3E3C1BF7}" srcOrd="12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AB1BF0E-A084-4903-8C24-5417120EC55E}">
      <dsp:nvSpPr>
        <dsp:cNvPr id="0" name=""/>
        <dsp:cNvSpPr/>
      </dsp:nvSpPr>
      <dsp:spPr>
        <a:xfrm>
          <a:off x="4837" y="2297945"/>
          <a:ext cx="1672380" cy="678643"/>
        </a:xfrm>
        <a:prstGeom prst="chevron">
          <a:avLst/>
        </a:prstGeom>
        <a:solidFill>
          <a:srgbClr val="335D67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6012" tIns="32004" rIns="32004" bIns="32004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400" b="1" kern="1200" dirty="0" smtClean="0"/>
            <a:t>1991</a:t>
          </a:r>
          <a:endParaRPr lang="pt-BR" sz="2400" b="1" kern="1200" dirty="0"/>
        </a:p>
      </dsp:txBody>
      <dsp:txXfrm>
        <a:off x="344159" y="2297945"/>
        <a:ext cx="993737" cy="678643"/>
      </dsp:txXfrm>
    </dsp:sp>
    <dsp:sp modelId="{08A4B396-EABC-4843-872A-735F4926CDD7}">
      <dsp:nvSpPr>
        <dsp:cNvPr id="0" name=""/>
        <dsp:cNvSpPr/>
      </dsp:nvSpPr>
      <dsp:spPr>
        <a:xfrm>
          <a:off x="1507557" y="2287989"/>
          <a:ext cx="1696607" cy="678643"/>
        </a:xfrm>
        <a:prstGeom prst="chevron">
          <a:avLst/>
        </a:prstGeom>
        <a:solidFill>
          <a:srgbClr val="335D67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6012" tIns="32004" rIns="32004" bIns="32004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400" b="1" kern="1200" dirty="0" smtClean="0"/>
            <a:t>1995</a:t>
          </a:r>
          <a:endParaRPr lang="pt-BR" sz="2400" b="1" kern="1200" dirty="0"/>
        </a:p>
      </dsp:txBody>
      <dsp:txXfrm>
        <a:off x="1846879" y="2287989"/>
        <a:ext cx="1017964" cy="678643"/>
      </dsp:txXfrm>
    </dsp:sp>
    <dsp:sp modelId="{F79914AB-1CEC-4CE1-A252-035221D680E5}">
      <dsp:nvSpPr>
        <dsp:cNvPr id="0" name=""/>
        <dsp:cNvSpPr/>
      </dsp:nvSpPr>
      <dsp:spPr>
        <a:xfrm>
          <a:off x="3034504" y="2287989"/>
          <a:ext cx="1696845" cy="678643"/>
        </a:xfrm>
        <a:prstGeom prst="chevron">
          <a:avLst/>
        </a:prstGeom>
        <a:solidFill>
          <a:srgbClr val="335D67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6012" tIns="32004" rIns="32004" bIns="32004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400" b="1" kern="1200" smtClean="0"/>
            <a:t>1997</a:t>
          </a:r>
          <a:endParaRPr lang="pt-BR" sz="2400" b="1" kern="1200" dirty="0"/>
        </a:p>
      </dsp:txBody>
      <dsp:txXfrm>
        <a:off x="3373826" y="2287989"/>
        <a:ext cx="1018202" cy="678643"/>
      </dsp:txXfrm>
    </dsp:sp>
    <dsp:sp modelId="{93EE81D2-918C-4F07-AA09-81FA8197A3E5}">
      <dsp:nvSpPr>
        <dsp:cNvPr id="0" name=""/>
        <dsp:cNvSpPr/>
      </dsp:nvSpPr>
      <dsp:spPr>
        <a:xfrm>
          <a:off x="4561688" y="2287989"/>
          <a:ext cx="1745096" cy="678643"/>
        </a:xfrm>
        <a:prstGeom prst="chevron">
          <a:avLst/>
        </a:prstGeom>
        <a:solidFill>
          <a:srgbClr val="335D67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6012" tIns="32004" rIns="32004" bIns="32004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400" b="1" kern="1200" dirty="0" smtClean="0"/>
            <a:t>2007</a:t>
          </a:r>
          <a:endParaRPr lang="pt-BR" sz="2400" b="1" kern="1200" dirty="0"/>
        </a:p>
      </dsp:txBody>
      <dsp:txXfrm>
        <a:off x="4901010" y="2287989"/>
        <a:ext cx="1066453" cy="678643"/>
      </dsp:txXfrm>
    </dsp:sp>
    <dsp:sp modelId="{BE5A3C4B-AF01-4554-B5D5-18AD5E6D0D10}">
      <dsp:nvSpPr>
        <dsp:cNvPr id="0" name=""/>
        <dsp:cNvSpPr/>
      </dsp:nvSpPr>
      <dsp:spPr>
        <a:xfrm>
          <a:off x="6137124" y="2287989"/>
          <a:ext cx="1756837" cy="678643"/>
        </a:xfrm>
        <a:prstGeom prst="chevron">
          <a:avLst/>
        </a:prstGeom>
        <a:solidFill>
          <a:srgbClr val="335D67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6012" tIns="32004" rIns="32004" bIns="32004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400" b="1" kern="1200" dirty="0" smtClean="0"/>
            <a:t>2008</a:t>
          </a:r>
          <a:endParaRPr lang="pt-BR" sz="2400" b="1" kern="1200" dirty="0"/>
        </a:p>
      </dsp:txBody>
      <dsp:txXfrm>
        <a:off x="6476446" y="2287989"/>
        <a:ext cx="1078194" cy="678643"/>
      </dsp:txXfrm>
    </dsp:sp>
    <dsp:sp modelId="{43E5F44D-B604-4849-B908-FD33005DF4F1}">
      <dsp:nvSpPr>
        <dsp:cNvPr id="0" name=""/>
        <dsp:cNvSpPr/>
      </dsp:nvSpPr>
      <dsp:spPr>
        <a:xfrm>
          <a:off x="7724301" y="2287989"/>
          <a:ext cx="1771750" cy="678643"/>
        </a:xfrm>
        <a:prstGeom prst="chevron">
          <a:avLst/>
        </a:prstGeom>
        <a:solidFill>
          <a:srgbClr val="335D67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6012" tIns="32004" rIns="32004" bIns="32004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400" b="1" kern="1200" dirty="0" smtClean="0"/>
            <a:t>2018</a:t>
          </a:r>
          <a:endParaRPr lang="pt-BR" sz="2400" b="1" kern="1200" dirty="0"/>
        </a:p>
      </dsp:txBody>
      <dsp:txXfrm>
        <a:off x="8063623" y="2287989"/>
        <a:ext cx="1093107" cy="678643"/>
      </dsp:txXfrm>
    </dsp:sp>
    <dsp:sp modelId="{2940391F-06FF-41DC-89DA-388A3E3C1BF7}">
      <dsp:nvSpPr>
        <dsp:cNvPr id="0" name=""/>
        <dsp:cNvSpPr/>
      </dsp:nvSpPr>
      <dsp:spPr>
        <a:xfrm>
          <a:off x="9326391" y="2287989"/>
          <a:ext cx="1805479" cy="678643"/>
        </a:xfrm>
        <a:prstGeom prst="chevron">
          <a:avLst/>
        </a:prstGeom>
        <a:solidFill>
          <a:srgbClr val="335D67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6012" tIns="32004" rIns="32004" bIns="32004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400" b="1" kern="1200" dirty="0" smtClean="0"/>
            <a:t>2021</a:t>
          </a:r>
          <a:endParaRPr lang="pt-BR" sz="2400" b="1" kern="1200" dirty="0"/>
        </a:p>
      </dsp:txBody>
      <dsp:txXfrm>
        <a:off x="9665713" y="2287989"/>
        <a:ext cx="1126836" cy="67864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 dirty="0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3C5620B-FF86-4398-918A-27F0BA91B22F}" type="datetimeFigureOut">
              <a:rPr lang="pt-BR" smtClean="0"/>
              <a:t>01/07/2021</a:t>
            </a:fld>
            <a:endParaRPr lang="pt-BR" dirty="0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120650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 dirty="0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714875"/>
            <a:ext cx="5486400" cy="44672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9428163"/>
            <a:ext cx="29718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 dirty="0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9428163"/>
            <a:ext cx="29718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0363D42-1028-4A6C-9104-E9E879C28581}" type="slidenum">
              <a:rPr lang="pt-BR" smtClean="0"/>
              <a:t>‹nº›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2907372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 elevada</a:t>
            </a:r>
            <a:r>
              <a:rPr lang="pt-BR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concentração existente na cadeia de produção de petróleo e seus derivados no Brasil é</a:t>
            </a:r>
            <a:r>
              <a:rPr lang="pt-B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reconhecida pelo próprio CADE. Em</a:t>
            </a:r>
            <a:r>
              <a:rPr lang="pt-BR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2018, durante audiência </a:t>
            </a:r>
            <a:r>
              <a:rPr lang="pt-B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realizada pela Comissão de Minas e Energia da Câmara dos Deputados para debater a situação do preço dos combustíveis no Brasil, o Coordenador-Geral do CADE afirmou que “a cadeia de produção do petróleo e seus derivados no Brasil é caracterizada por um elevado grau de concentração de empresas, sendo que no refino há um monopólio”. </a:t>
            </a:r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363D42-1028-4A6C-9104-E9E879C28581}" type="slidenum">
              <a:rPr lang="pt-BR" smtClean="0"/>
              <a:t>4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79922645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 elevada</a:t>
            </a:r>
            <a:r>
              <a:rPr lang="pt-BR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concentração existente na cadeia de produção de petróleo e seus derivados no Brasil é</a:t>
            </a:r>
            <a:r>
              <a:rPr lang="pt-B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reconhecida pelo próprio CADE. Em</a:t>
            </a:r>
            <a:r>
              <a:rPr lang="pt-BR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2018, durante audiência </a:t>
            </a:r>
            <a:r>
              <a:rPr lang="pt-B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realizada pela Comissão de Minas e Energia da Câmara dos Deputados para debater a situação do preço dos combustíveis no Brasil, o Coordenador-Geral do CADE afirmou que “a cadeia de produção do petróleo e seus derivados no Brasil é caracterizada por um elevado grau de concentração de empresas, sendo que no refino há um monopólio”. </a:t>
            </a:r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363D42-1028-4A6C-9104-E9E879C28581}" type="slidenum">
              <a:rPr lang="pt-BR" smtClean="0"/>
              <a:t>6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53007498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 elevada</a:t>
            </a:r>
            <a:r>
              <a:rPr lang="pt-BR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concentração existente na cadeia de produção de petróleo e seus derivados no Brasil é</a:t>
            </a:r>
            <a:r>
              <a:rPr lang="pt-B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reconhecida pelo próprio CADE. Em</a:t>
            </a:r>
            <a:r>
              <a:rPr lang="pt-BR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2018, durante audiência </a:t>
            </a:r>
            <a:r>
              <a:rPr lang="pt-B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realizada pela Comissão de Minas e Energia da Câmara dos Deputados para debater a situação do preço dos combustíveis no Brasil, o Coordenador-Geral do CADE afirmou que “a cadeia de produção do petróleo e seus derivados no Brasil é caracterizada por um elevado grau de concentração de empresas, sendo que no refino há um monopólio”. </a:t>
            </a:r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363D42-1028-4A6C-9104-E9E879C28581}" type="slidenum">
              <a:rPr lang="pt-BR" smtClean="0"/>
              <a:t>7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6040314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dirty="0" smtClean="0"/>
              <a:t>Durante audiência realizada pela Comissão</a:t>
            </a:r>
            <a:r>
              <a:rPr lang="pt-BR" baseline="0" dirty="0" smtClean="0"/>
              <a:t> de Assuntos Econômicos do Senado Federal em abril deste ano, o Presidente do CADE, Alexandre Barreto, afirmou que </a:t>
            </a:r>
            <a:r>
              <a:rPr lang="pt-BR" dirty="0" smtClean="0"/>
              <a:t>o mercado de </a:t>
            </a:r>
            <a:r>
              <a:rPr lang="pt-BR" baseline="0" dirty="0" smtClean="0"/>
              <a:t>combustíveis é um mercado que, sim, de maneira regular tem sido investigado pelo CADE, pois existem diversos indícios de cartéis encontrados em investigações.</a:t>
            </a:r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363D42-1028-4A6C-9104-E9E879C28581}" type="slidenum">
              <a:rPr lang="pt-BR" smtClean="0"/>
              <a:t>8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58127973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dirty="0" smtClean="0"/>
              <a:t>Em 1997, foi editada</a:t>
            </a:r>
            <a:r>
              <a:rPr lang="pt-BR" baseline="0" dirty="0" smtClean="0"/>
              <a:t> a Portaria nº 9 do Ministério de Minas e Energia, que garantia a liberdade de o posto vender combustíveis de qualquer distribuidora, sendo facultado ao revendedor a identificação da marca da distribuidora. A permissão para que os postos revendedores comercializassem combustíveis da distribuidora que pratique o melhor preço gera incentivo à melhoria do preço final para o consumidor, aumento da competição no mercado e do valor oferecido pelas distribuidoras. </a:t>
            </a:r>
          </a:p>
          <a:p>
            <a:r>
              <a:rPr lang="pt-BR" baseline="0" dirty="0" smtClean="0"/>
              <a:t>Em 2007, porém, a ANP editou a Resolução nº 7, que passou a impor um limite de 5% das vendas de um distribuidor a outros distribuidores.</a:t>
            </a:r>
          </a:p>
          <a:p>
            <a:r>
              <a:rPr lang="pt-BR" baseline="0" dirty="0" smtClean="0"/>
              <a:t>Em 2008, a Resolução 33 da ANP passou a vedar a comercialização de combustíveis automotivos a revendedor varejista que tenha optado por exibir a marca comercial de outro distribuidor.</a:t>
            </a:r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363D42-1028-4A6C-9104-E9E879C28581}" type="slidenum">
              <a:rPr lang="pt-BR" smtClean="0"/>
              <a:t>14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4241324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dirty="0" smtClean="0"/>
              <a:t>Durante audiência realizada pela Comissão</a:t>
            </a:r>
            <a:r>
              <a:rPr lang="pt-BR" baseline="0" dirty="0" smtClean="0"/>
              <a:t> de Assuntos Econômicos do Senado Federal em abril deste ano, o Presidente do CADE, Alexandre Barreto, afirmou que </a:t>
            </a:r>
            <a:r>
              <a:rPr lang="pt-BR" dirty="0" smtClean="0"/>
              <a:t>o mercado de </a:t>
            </a:r>
            <a:r>
              <a:rPr lang="pt-BR" baseline="0" dirty="0" smtClean="0"/>
              <a:t>combustíveis é um mercado que, sim, de maneira regular tem sido investigado pelo CADE, pois existem diversos indícios de cartéis encontrados em investigações.</a:t>
            </a:r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363D42-1028-4A6C-9104-E9E879C28581}" type="slidenum">
              <a:rPr lang="pt-BR" smtClean="0"/>
              <a:t>20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9105427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/>
              <a:t>Clique para editar o estilo do subtítulo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2E0BAF-8BC8-4A1B-B4B5-6506733A44E4}" type="datetimeFigureOut">
              <a:rPr lang="pt-BR" smtClean="0"/>
              <a:t>01/07/2021</a:t>
            </a:fld>
            <a:endParaRPr lang="pt-BR" dirty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5E349-F35D-4C60-8DD4-6B6E14845F32}" type="slidenum">
              <a:rPr lang="pt-BR" smtClean="0"/>
              <a:t>‹nº›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6284467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2E0BAF-8BC8-4A1B-B4B5-6506733A44E4}" type="datetimeFigureOut">
              <a:rPr lang="pt-BR" smtClean="0"/>
              <a:t>01/07/2021</a:t>
            </a:fld>
            <a:endParaRPr lang="pt-BR" dirty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5E349-F35D-4C60-8DD4-6B6E14845F32}" type="slidenum">
              <a:rPr lang="pt-BR" smtClean="0"/>
              <a:t>‹nº›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0991070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2E0BAF-8BC8-4A1B-B4B5-6506733A44E4}" type="datetimeFigureOut">
              <a:rPr lang="pt-BR" smtClean="0"/>
              <a:t>01/07/2021</a:t>
            </a:fld>
            <a:endParaRPr lang="pt-BR" dirty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5E349-F35D-4C60-8DD4-6B6E14845F32}" type="slidenum">
              <a:rPr lang="pt-BR" smtClean="0"/>
              <a:t>‹nº›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6406514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2E0BAF-8BC8-4A1B-B4B5-6506733A44E4}" type="datetimeFigureOut">
              <a:rPr lang="pt-BR" smtClean="0"/>
              <a:t>01/07/2021</a:t>
            </a:fld>
            <a:endParaRPr lang="pt-BR" dirty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5E349-F35D-4C60-8DD4-6B6E14845F32}" type="slidenum">
              <a:rPr lang="pt-BR" smtClean="0"/>
              <a:t>‹nº›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5189509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2E0BAF-8BC8-4A1B-B4B5-6506733A44E4}" type="datetimeFigureOut">
              <a:rPr lang="pt-BR" smtClean="0"/>
              <a:t>01/07/2021</a:t>
            </a:fld>
            <a:endParaRPr lang="pt-BR" dirty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5E349-F35D-4C60-8DD4-6B6E14845F32}" type="slidenum">
              <a:rPr lang="pt-BR" smtClean="0"/>
              <a:t>‹nº›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1581926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2E0BAF-8BC8-4A1B-B4B5-6506733A44E4}" type="datetimeFigureOut">
              <a:rPr lang="pt-BR" smtClean="0"/>
              <a:t>01/07/2021</a:t>
            </a:fld>
            <a:endParaRPr lang="pt-BR" dirty="0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5E349-F35D-4C60-8DD4-6B6E14845F32}" type="slidenum">
              <a:rPr lang="pt-BR" smtClean="0"/>
              <a:t>‹nº›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6948506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2E0BAF-8BC8-4A1B-B4B5-6506733A44E4}" type="datetimeFigureOut">
              <a:rPr lang="pt-BR" smtClean="0"/>
              <a:t>01/07/2021</a:t>
            </a:fld>
            <a:endParaRPr lang="pt-BR" dirty="0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5E349-F35D-4C60-8DD4-6B6E14845F32}" type="slidenum">
              <a:rPr lang="pt-BR" smtClean="0"/>
              <a:t>‹nº›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7402980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2E0BAF-8BC8-4A1B-B4B5-6506733A44E4}" type="datetimeFigureOut">
              <a:rPr lang="pt-BR" smtClean="0"/>
              <a:t>01/07/2021</a:t>
            </a:fld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5E349-F35D-4C60-8DD4-6B6E14845F32}" type="slidenum">
              <a:rPr lang="pt-BR" smtClean="0"/>
              <a:t>‹nº›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3793560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2E0BAF-8BC8-4A1B-B4B5-6506733A44E4}" type="datetimeFigureOut">
              <a:rPr lang="pt-BR" smtClean="0"/>
              <a:t>01/07/2021</a:t>
            </a:fld>
            <a:endParaRPr lang="pt-BR" dirty="0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5E349-F35D-4C60-8DD4-6B6E14845F32}" type="slidenum">
              <a:rPr lang="pt-BR" smtClean="0"/>
              <a:t>‹nº›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3819105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2E0BAF-8BC8-4A1B-B4B5-6506733A44E4}" type="datetimeFigureOut">
              <a:rPr lang="pt-BR" smtClean="0"/>
              <a:t>01/07/2021</a:t>
            </a:fld>
            <a:endParaRPr lang="pt-BR" dirty="0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5E349-F35D-4C60-8DD4-6B6E14845F32}" type="slidenum">
              <a:rPr lang="pt-BR" smtClean="0"/>
              <a:t>‹nº›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5893426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 dirty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2E0BAF-8BC8-4A1B-B4B5-6506733A44E4}" type="datetimeFigureOut">
              <a:rPr lang="pt-BR" smtClean="0"/>
              <a:t>01/07/2021</a:t>
            </a:fld>
            <a:endParaRPr lang="pt-BR" dirty="0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5E349-F35D-4C60-8DD4-6B6E14845F32}" type="slidenum">
              <a:rPr lang="pt-BR" smtClean="0"/>
              <a:t>‹nº›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6033091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2E0BAF-8BC8-4A1B-B4B5-6506733A44E4}" type="datetimeFigureOut">
              <a:rPr lang="pt-BR" smtClean="0"/>
              <a:t>01/07/2021</a:t>
            </a:fld>
            <a:endParaRPr lang="pt-BR" dirty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15E349-F35D-4C60-8DD4-6B6E14845F32}" type="slidenum">
              <a:rPr lang="pt-BR" smtClean="0"/>
              <a:t>‹nº›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6315913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2.PNG"/><Relationship Id="rId7" Type="http://schemas.openxmlformats.org/officeDocument/2006/relationships/diagramColors" Target="../diagrams/colors1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335D6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ixaDeTexto 3">
            <a:extLst>
              <a:ext uri="{FF2B5EF4-FFF2-40B4-BE49-F238E27FC236}">
                <a16:creationId xmlns:a16="http://schemas.microsoft.com/office/drawing/2014/main" id="{691D13BD-2901-4CFA-8FF9-1F22417ED639}"/>
              </a:ext>
            </a:extLst>
          </p:cNvPr>
          <p:cNvSpPr txBox="1"/>
          <p:nvPr/>
        </p:nvSpPr>
        <p:spPr>
          <a:xfrm>
            <a:off x="333955" y="3338260"/>
            <a:ext cx="11537342" cy="218521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pt-BR" sz="3600" b="1" cap="small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Courier New" panose="02070309020205020404" pitchFamily="49" charset="0"/>
              </a:rPr>
              <a:t>C</a:t>
            </a:r>
            <a:r>
              <a:rPr lang="pt-BR" sz="2800" b="1" cap="small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Courier New" panose="02070309020205020404" pitchFamily="49" charset="0"/>
              </a:rPr>
              <a:t>ONSULTA E </a:t>
            </a:r>
            <a:r>
              <a:rPr lang="pt-BR" sz="3600" b="1" cap="small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Courier New" panose="02070309020205020404" pitchFamily="49" charset="0"/>
              </a:rPr>
              <a:t>A</a:t>
            </a:r>
            <a:r>
              <a:rPr lang="pt-BR" sz="2800" b="1" cap="small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Courier New" panose="02070309020205020404" pitchFamily="49" charset="0"/>
              </a:rPr>
              <a:t>UDIÊNCIA </a:t>
            </a:r>
            <a:r>
              <a:rPr lang="pt-BR" sz="3600" b="1" cap="small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Courier New" panose="02070309020205020404" pitchFamily="49" charset="0"/>
              </a:rPr>
              <a:t>P</a:t>
            </a:r>
            <a:r>
              <a:rPr lang="pt-BR" sz="2800" b="1" cap="small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Courier New" panose="02070309020205020404" pitchFamily="49" charset="0"/>
              </a:rPr>
              <a:t>ÚBLICAS Nº </a:t>
            </a:r>
            <a:r>
              <a:rPr lang="pt-BR" sz="3200" b="1" cap="small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Courier New" panose="02070309020205020404" pitchFamily="49" charset="0"/>
              </a:rPr>
              <a:t>7</a:t>
            </a:r>
            <a:r>
              <a:rPr lang="pt-BR" sz="2800" b="1" cap="small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Courier New" panose="02070309020205020404" pitchFamily="49" charset="0"/>
              </a:rPr>
              <a:t> DE </a:t>
            </a:r>
            <a:r>
              <a:rPr lang="pt-BR" sz="3200" b="1" cap="small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Courier New" panose="02070309020205020404" pitchFamily="49" charset="0"/>
              </a:rPr>
              <a:t>2021</a:t>
            </a:r>
            <a:r>
              <a:rPr lang="pt-BR" sz="2800" b="1" i="0" u="none" strike="noStrike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DA </a:t>
            </a:r>
            <a:r>
              <a:rPr lang="pt-BR" sz="3600" b="1" i="0" u="none" strike="noStrike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</a:t>
            </a:r>
            <a:r>
              <a:rPr lang="pt-BR" sz="2800" b="1" i="0" u="none" strike="noStrike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NP</a:t>
            </a:r>
            <a:br>
              <a:rPr lang="pt-BR" sz="2800" b="1" i="0" u="none" strike="noStrike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pt-BR" sz="3600" b="1" i="0" u="none" strike="noStrike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</a:t>
            </a:r>
            <a:r>
              <a:rPr lang="pt-BR" sz="2800" b="1" i="0" u="none" strike="noStrike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EVISÃO DO </a:t>
            </a:r>
            <a:r>
              <a:rPr lang="pt-BR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Courier New" panose="02070309020205020404" pitchFamily="49" charset="0"/>
              </a:rPr>
              <a:t>M</a:t>
            </a:r>
            <a:r>
              <a:rPr lang="pt-BR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Courier New" panose="02070309020205020404" pitchFamily="49" charset="0"/>
              </a:rPr>
              <a:t>ARCO </a:t>
            </a:r>
            <a:r>
              <a:rPr lang="pt-BR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Courier New" panose="02070309020205020404" pitchFamily="49" charset="0"/>
              </a:rPr>
              <a:t>R</a:t>
            </a:r>
            <a:r>
              <a:rPr lang="pt-BR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Courier New" panose="02070309020205020404" pitchFamily="49" charset="0"/>
              </a:rPr>
              <a:t>EGULATÓRIO DA </a:t>
            </a:r>
            <a:r>
              <a:rPr lang="pt-BR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Courier New" panose="02070309020205020404" pitchFamily="49" charset="0"/>
              </a:rPr>
              <a:t>R</a:t>
            </a:r>
            <a:r>
              <a:rPr lang="pt-BR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Courier New" panose="02070309020205020404" pitchFamily="49" charset="0"/>
              </a:rPr>
              <a:t>EVENDA </a:t>
            </a:r>
            <a:r>
              <a:rPr lang="pt-BR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Courier New" panose="02070309020205020404" pitchFamily="49" charset="0"/>
              </a:rPr>
              <a:t>V</a:t>
            </a:r>
            <a:r>
              <a:rPr lang="pt-BR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Courier New" panose="02070309020205020404" pitchFamily="49" charset="0"/>
              </a:rPr>
              <a:t>AREJISTA</a:t>
            </a:r>
            <a:endParaRPr lang="pt-BR" sz="2800" b="1" cap="small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Courier New" panose="02070309020205020404" pitchFamily="49" charset="0"/>
            </a:endParaRPr>
          </a:p>
          <a:p>
            <a:pPr algn="ctr"/>
            <a:endParaRPr lang="pt-BR" sz="3200" b="1" cap="small" dirty="0">
              <a:solidFill>
                <a:schemeClr val="bg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algn="ctr"/>
            <a:endParaRPr lang="pt-BR" sz="3200" b="1" cap="small" dirty="0">
              <a:solidFill>
                <a:schemeClr val="bg1"/>
              </a:solidFill>
              <a:latin typeface="Myriad Pro" panose="020B0503030403020204" pitchFamily="34" charset="0"/>
            </a:endParaRPr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16667" y="0"/>
            <a:ext cx="1758663" cy="2461384"/>
          </a:xfrm>
          <a:prstGeom prst="rect">
            <a:avLst/>
          </a:prstGeom>
        </p:spPr>
      </p:pic>
      <p:sp>
        <p:nvSpPr>
          <p:cNvPr id="5" name="Retângulo 4"/>
          <p:cNvSpPr/>
          <p:nvPr/>
        </p:nvSpPr>
        <p:spPr>
          <a:xfrm>
            <a:off x="1" y="5722787"/>
            <a:ext cx="12192000" cy="50174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6" name="CaixaDeTexto 5"/>
          <p:cNvSpPr txBox="1"/>
          <p:nvPr/>
        </p:nvSpPr>
        <p:spPr>
          <a:xfrm>
            <a:off x="147781" y="5773604"/>
            <a:ext cx="118964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000" b="1" dirty="0">
                <a:solidFill>
                  <a:srgbClr val="21646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7 </a:t>
            </a:r>
            <a:r>
              <a:rPr lang="pt-BR" b="1" dirty="0">
                <a:solidFill>
                  <a:srgbClr val="21646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</a:t>
            </a:r>
            <a:r>
              <a:rPr lang="pt-BR" sz="2000" b="1" dirty="0">
                <a:solidFill>
                  <a:srgbClr val="21646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pt-BR" sz="2000" b="1" dirty="0" smtClean="0">
                <a:solidFill>
                  <a:srgbClr val="21646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J</a:t>
            </a:r>
            <a:r>
              <a:rPr lang="pt-BR" b="1" dirty="0" smtClean="0">
                <a:solidFill>
                  <a:srgbClr val="21646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ULHO DE </a:t>
            </a:r>
            <a:r>
              <a:rPr lang="pt-BR" sz="2000" b="1" dirty="0" smtClean="0">
                <a:solidFill>
                  <a:srgbClr val="21646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2021</a:t>
            </a:r>
            <a:endParaRPr lang="pt-BR" sz="2000" b="1" dirty="0">
              <a:solidFill>
                <a:srgbClr val="21646C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7631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69237" y="0"/>
            <a:ext cx="1178999" cy="1607127"/>
          </a:xfrm>
          <a:prstGeom prst="rect">
            <a:avLst/>
          </a:prstGeom>
        </p:spPr>
      </p:pic>
      <p:sp>
        <p:nvSpPr>
          <p:cNvPr id="16" name="Retângulo 15"/>
          <p:cNvSpPr/>
          <p:nvPr/>
        </p:nvSpPr>
        <p:spPr>
          <a:xfrm>
            <a:off x="0" y="6593865"/>
            <a:ext cx="12192000" cy="264134"/>
          </a:xfrm>
          <a:prstGeom prst="rect">
            <a:avLst/>
          </a:prstGeom>
          <a:solidFill>
            <a:srgbClr val="42646C"/>
          </a:solidFill>
          <a:ln>
            <a:solidFill>
              <a:srgbClr val="42646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1791" tIns="20896" rIns="41791" bIns="20896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pt-BR" sz="1400" dirty="0"/>
          </a:p>
        </p:txBody>
      </p:sp>
      <p:sp>
        <p:nvSpPr>
          <p:cNvPr id="5" name="CaixaDeTexto 4">
            <a:extLst>
              <a:ext uri="{FF2B5EF4-FFF2-40B4-BE49-F238E27FC236}">
                <a16:creationId xmlns:a16="http://schemas.microsoft.com/office/drawing/2014/main" id="{C4D4D852-D6BD-4872-ACA0-2B6F5DEAB6FD}"/>
              </a:ext>
            </a:extLst>
          </p:cNvPr>
          <p:cNvSpPr txBox="1"/>
          <p:nvPr/>
        </p:nvSpPr>
        <p:spPr>
          <a:xfrm>
            <a:off x="266116" y="328276"/>
            <a:ext cx="97474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200" b="1" dirty="0" smtClean="0">
                <a:solidFill>
                  <a:srgbClr val="21646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</a:t>
            </a:r>
            <a:r>
              <a:rPr lang="pt-BR" sz="2400" b="1" dirty="0" smtClean="0">
                <a:solidFill>
                  <a:srgbClr val="21646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ÃO </a:t>
            </a:r>
            <a:r>
              <a:rPr lang="pt-BR" sz="3200" b="1" dirty="0" smtClean="0">
                <a:solidFill>
                  <a:srgbClr val="21646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</a:t>
            </a:r>
            <a:r>
              <a:rPr lang="pt-BR" sz="2400" b="1" dirty="0" smtClean="0">
                <a:solidFill>
                  <a:srgbClr val="21646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ILARES DO </a:t>
            </a:r>
            <a:r>
              <a:rPr lang="pt-BR" sz="3200" b="1" dirty="0" smtClean="0">
                <a:solidFill>
                  <a:srgbClr val="21646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</a:t>
            </a:r>
            <a:r>
              <a:rPr lang="pt-BR" sz="2400" b="1" dirty="0" smtClean="0">
                <a:solidFill>
                  <a:srgbClr val="21646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STADO </a:t>
            </a:r>
            <a:r>
              <a:rPr lang="pt-BR" sz="3200" b="1" dirty="0" smtClean="0">
                <a:solidFill>
                  <a:srgbClr val="21646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</a:t>
            </a:r>
            <a:r>
              <a:rPr lang="pt-BR" sz="2400" b="1" dirty="0" smtClean="0">
                <a:solidFill>
                  <a:srgbClr val="21646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EMOCRÁTICO DE </a:t>
            </a:r>
            <a:r>
              <a:rPr lang="pt-BR" sz="3200" b="1" dirty="0" smtClean="0">
                <a:solidFill>
                  <a:srgbClr val="21646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</a:t>
            </a:r>
            <a:r>
              <a:rPr lang="pt-BR" sz="2400" b="1" dirty="0" smtClean="0">
                <a:solidFill>
                  <a:srgbClr val="21646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IREITO </a:t>
            </a:r>
            <a:r>
              <a:rPr lang="pt-BR" sz="3200" b="1" dirty="0" smtClean="0">
                <a:solidFill>
                  <a:srgbClr val="21646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</a:t>
            </a:r>
            <a:r>
              <a:rPr lang="pt-BR" sz="2400" b="1" dirty="0" smtClean="0">
                <a:solidFill>
                  <a:srgbClr val="21646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RASILEIRO...</a:t>
            </a:r>
            <a:endParaRPr lang="pt-BR" sz="2400" b="1" dirty="0">
              <a:solidFill>
                <a:srgbClr val="21646C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Retângulo 5"/>
          <p:cNvSpPr/>
          <p:nvPr/>
        </p:nvSpPr>
        <p:spPr>
          <a:xfrm>
            <a:off x="3766057" y="2441572"/>
            <a:ext cx="4376591" cy="540000"/>
          </a:xfrm>
          <a:prstGeom prst="rect">
            <a:avLst/>
          </a:prstGeom>
          <a:solidFill>
            <a:srgbClr val="42646C"/>
          </a:solidFill>
          <a:ln>
            <a:solidFill>
              <a:srgbClr val="42646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1791" tIns="20896" rIns="41791" bIns="20896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pt-BR" sz="24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L</a:t>
            </a:r>
            <a:r>
              <a:rPr lang="pt-BR" sz="20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IVRE </a:t>
            </a:r>
            <a:r>
              <a:rPr lang="pt-BR" sz="24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M</a:t>
            </a:r>
            <a:r>
              <a:rPr lang="pt-BR" sz="20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ERCADO</a:t>
            </a:r>
            <a:endParaRPr lang="pt-BR" sz="2000" dirty="0"/>
          </a:p>
        </p:txBody>
      </p:sp>
      <p:sp>
        <p:nvSpPr>
          <p:cNvPr id="2" name="Seta Dobrada 1"/>
          <p:cNvSpPr/>
          <p:nvPr/>
        </p:nvSpPr>
        <p:spPr>
          <a:xfrm rot="5400000">
            <a:off x="7828221" y="3091833"/>
            <a:ext cx="1020725" cy="543793"/>
          </a:xfrm>
          <a:prstGeom prst="bentArrow">
            <a:avLst>
              <a:gd name="adj1" fmla="val 25000"/>
              <a:gd name="adj2" fmla="val 24115"/>
              <a:gd name="adj3" fmla="val 25000"/>
              <a:gd name="adj4" fmla="val 43750"/>
            </a:avLst>
          </a:prstGeom>
          <a:solidFill>
            <a:srgbClr val="42646C"/>
          </a:solidFill>
          <a:ln>
            <a:solidFill>
              <a:srgbClr val="42646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tx1"/>
              </a:solidFill>
            </a:endParaRPr>
          </a:p>
        </p:txBody>
      </p:sp>
      <p:sp>
        <p:nvSpPr>
          <p:cNvPr id="7" name="Seta Dobrada 6"/>
          <p:cNvSpPr/>
          <p:nvPr/>
        </p:nvSpPr>
        <p:spPr>
          <a:xfrm rot="5400000" flipV="1">
            <a:off x="2980140" y="3094504"/>
            <a:ext cx="1020725" cy="540000"/>
          </a:xfrm>
          <a:prstGeom prst="bentArrow">
            <a:avLst/>
          </a:prstGeom>
          <a:solidFill>
            <a:srgbClr val="42646C"/>
          </a:solidFill>
          <a:ln>
            <a:solidFill>
              <a:srgbClr val="42646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tx1"/>
              </a:solidFill>
            </a:endParaRPr>
          </a:p>
        </p:txBody>
      </p:sp>
      <p:sp>
        <p:nvSpPr>
          <p:cNvPr id="8" name="Retângulo 7"/>
          <p:cNvSpPr/>
          <p:nvPr/>
        </p:nvSpPr>
        <p:spPr>
          <a:xfrm>
            <a:off x="1931745" y="3898033"/>
            <a:ext cx="3117514" cy="540000"/>
          </a:xfrm>
          <a:prstGeom prst="rect">
            <a:avLst/>
          </a:prstGeom>
          <a:solidFill>
            <a:srgbClr val="42646C"/>
          </a:solidFill>
          <a:ln>
            <a:solidFill>
              <a:srgbClr val="42646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1791" tIns="20896" rIns="41791" bIns="20896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pt-BR" sz="24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L</a:t>
            </a:r>
            <a:r>
              <a:rPr lang="pt-BR" sz="20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IVRE </a:t>
            </a:r>
            <a:r>
              <a:rPr lang="pt-BR" sz="24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C</a:t>
            </a:r>
            <a:r>
              <a:rPr lang="pt-BR" sz="20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ONCORRÊNCIA</a:t>
            </a:r>
            <a:endParaRPr lang="pt-BR" sz="2000" dirty="0"/>
          </a:p>
        </p:txBody>
      </p:sp>
      <p:sp>
        <p:nvSpPr>
          <p:cNvPr id="9" name="Retângulo 8"/>
          <p:cNvSpPr/>
          <p:nvPr/>
        </p:nvSpPr>
        <p:spPr>
          <a:xfrm>
            <a:off x="6914372" y="3898033"/>
            <a:ext cx="3117514" cy="540000"/>
          </a:xfrm>
          <a:prstGeom prst="rect">
            <a:avLst/>
          </a:prstGeom>
          <a:solidFill>
            <a:srgbClr val="42646C"/>
          </a:solidFill>
          <a:ln>
            <a:solidFill>
              <a:srgbClr val="42646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1791" tIns="20896" rIns="41791" bIns="20896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pt-BR" sz="24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D</a:t>
            </a:r>
            <a:r>
              <a:rPr lang="pt-BR" sz="20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EFESA DO </a:t>
            </a:r>
            <a:r>
              <a:rPr lang="pt-BR" sz="24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C</a:t>
            </a:r>
            <a:r>
              <a:rPr lang="pt-BR" sz="20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ONSUMIDOR</a:t>
            </a:r>
            <a:endParaRPr lang="pt-BR" sz="2000" dirty="0"/>
          </a:p>
        </p:txBody>
      </p:sp>
      <p:sp>
        <p:nvSpPr>
          <p:cNvPr id="10" name="CaixaDeTexto 9">
            <a:extLst>
              <a:ext uri="{FF2B5EF4-FFF2-40B4-BE49-F238E27FC236}">
                <a16:creationId xmlns:a16="http://schemas.microsoft.com/office/drawing/2014/main" id="{C4D4D852-D6BD-4872-ACA0-2B6F5DEAB6FD}"/>
              </a:ext>
            </a:extLst>
          </p:cNvPr>
          <p:cNvSpPr txBox="1"/>
          <p:nvPr/>
        </p:nvSpPr>
        <p:spPr>
          <a:xfrm>
            <a:off x="1931745" y="4598705"/>
            <a:ext cx="31175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b="1" dirty="0" smtClean="0">
                <a:solidFill>
                  <a:srgbClr val="21646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</a:t>
            </a:r>
            <a:r>
              <a:rPr lang="pt-BR" sz="1600" b="1" dirty="0" smtClean="0">
                <a:solidFill>
                  <a:srgbClr val="21646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ONSTITUIÇÃO</a:t>
            </a:r>
            <a:r>
              <a:rPr lang="pt-BR" sz="1400" b="1" dirty="0" smtClean="0">
                <a:solidFill>
                  <a:srgbClr val="21646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pt-BR" b="1" dirty="0" smtClean="0">
                <a:solidFill>
                  <a:srgbClr val="21646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</a:t>
            </a:r>
            <a:r>
              <a:rPr lang="pt-BR" sz="1600" b="1" dirty="0" smtClean="0">
                <a:solidFill>
                  <a:srgbClr val="21646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EDERAL DE 1988</a:t>
            </a:r>
            <a:endParaRPr lang="pt-BR" sz="1600" b="1" dirty="0">
              <a:solidFill>
                <a:srgbClr val="21646C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" name="CaixaDeTexto 10">
            <a:extLst>
              <a:ext uri="{FF2B5EF4-FFF2-40B4-BE49-F238E27FC236}">
                <a16:creationId xmlns:a16="http://schemas.microsoft.com/office/drawing/2014/main" id="{C4D4D852-D6BD-4872-ACA0-2B6F5DEAB6FD}"/>
              </a:ext>
            </a:extLst>
          </p:cNvPr>
          <p:cNvSpPr txBox="1"/>
          <p:nvPr/>
        </p:nvSpPr>
        <p:spPr>
          <a:xfrm>
            <a:off x="7051723" y="4598705"/>
            <a:ext cx="31175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b="1" dirty="0" smtClean="0">
                <a:solidFill>
                  <a:srgbClr val="21646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</a:t>
            </a:r>
            <a:r>
              <a:rPr lang="pt-BR" sz="1600" b="1" dirty="0" smtClean="0">
                <a:solidFill>
                  <a:srgbClr val="21646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ONSTITUIÇÃO</a:t>
            </a:r>
            <a:r>
              <a:rPr lang="pt-BR" sz="1400" b="1" dirty="0" smtClean="0">
                <a:solidFill>
                  <a:srgbClr val="21646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pt-BR" b="1" dirty="0" smtClean="0">
                <a:solidFill>
                  <a:srgbClr val="21646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</a:t>
            </a:r>
            <a:r>
              <a:rPr lang="pt-BR" sz="1600" b="1" dirty="0" smtClean="0">
                <a:solidFill>
                  <a:srgbClr val="21646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EDERAL DE 1988</a:t>
            </a:r>
            <a:endParaRPr lang="pt-BR" sz="1600" b="1" dirty="0">
              <a:solidFill>
                <a:srgbClr val="21646C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2" name="CaixaDeTexto 11">
            <a:extLst>
              <a:ext uri="{FF2B5EF4-FFF2-40B4-BE49-F238E27FC236}">
                <a16:creationId xmlns:a16="http://schemas.microsoft.com/office/drawing/2014/main" id="{C4D4D852-D6BD-4872-ACA0-2B6F5DEAB6FD}"/>
              </a:ext>
            </a:extLst>
          </p:cNvPr>
          <p:cNvSpPr txBox="1"/>
          <p:nvPr/>
        </p:nvSpPr>
        <p:spPr>
          <a:xfrm>
            <a:off x="1931745" y="4889826"/>
            <a:ext cx="311751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b="1" dirty="0" smtClean="0">
                <a:solidFill>
                  <a:srgbClr val="21646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</a:t>
            </a:r>
            <a:r>
              <a:rPr lang="pt-BR" sz="1400" b="1" dirty="0" smtClean="0">
                <a:solidFill>
                  <a:srgbClr val="21646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RTIGO 1º, </a:t>
            </a:r>
            <a:r>
              <a:rPr lang="pt-BR" sz="1600" b="1" dirty="0" smtClean="0">
                <a:solidFill>
                  <a:srgbClr val="21646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</a:t>
            </a:r>
            <a:r>
              <a:rPr lang="pt-BR" sz="1400" b="1" dirty="0" smtClean="0">
                <a:solidFill>
                  <a:srgbClr val="21646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NCISO IV</a:t>
            </a:r>
          </a:p>
          <a:p>
            <a:r>
              <a:rPr lang="pt-BR" sz="1600" b="1" dirty="0" smtClean="0">
                <a:solidFill>
                  <a:srgbClr val="21646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</a:t>
            </a:r>
            <a:r>
              <a:rPr lang="pt-BR" sz="1400" b="1" dirty="0" smtClean="0">
                <a:solidFill>
                  <a:srgbClr val="21646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RTIGO 170, </a:t>
            </a:r>
            <a:r>
              <a:rPr lang="pt-BR" sz="1600" b="1" dirty="0" smtClean="0">
                <a:solidFill>
                  <a:srgbClr val="21646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</a:t>
            </a:r>
            <a:r>
              <a:rPr lang="pt-BR" sz="1400" b="1" dirty="0" smtClean="0">
                <a:solidFill>
                  <a:srgbClr val="21646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APUT</a:t>
            </a:r>
            <a:endParaRPr lang="pt-BR" sz="1400" b="1" dirty="0">
              <a:solidFill>
                <a:srgbClr val="21646C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3" name="CaixaDeTexto 12">
            <a:extLst>
              <a:ext uri="{FF2B5EF4-FFF2-40B4-BE49-F238E27FC236}">
                <a16:creationId xmlns:a16="http://schemas.microsoft.com/office/drawing/2014/main" id="{C4D4D852-D6BD-4872-ACA0-2B6F5DEAB6FD}"/>
              </a:ext>
            </a:extLst>
          </p:cNvPr>
          <p:cNvSpPr txBox="1"/>
          <p:nvPr/>
        </p:nvSpPr>
        <p:spPr>
          <a:xfrm>
            <a:off x="7051723" y="4889826"/>
            <a:ext cx="311751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b="1" dirty="0" smtClean="0">
                <a:solidFill>
                  <a:srgbClr val="21646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</a:t>
            </a:r>
            <a:r>
              <a:rPr lang="pt-BR" sz="1400" b="1" dirty="0" smtClean="0">
                <a:solidFill>
                  <a:srgbClr val="21646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RTIGO 5º, </a:t>
            </a:r>
            <a:r>
              <a:rPr lang="pt-BR" sz="1600" b="1" dirty="0" smtClean="0">
                <a:solidFill>
                  <a:srgbClr val="21646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</a:t>
            </a:r>
            <a:r>
              <a:rPr lang="pt-BR" sz="1400" b="1" dirty="0" smtClean="0">
                <a:solidFill>
                  <a:srgbClr val="21646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NCISO XXXII</a:t>
            </a:r>
          </a:p>
          <a:p>
            <a:r>
              <a:rPr lang="pt-BR" sz="1600" b="1" dirty="0" smtClean="0">
                <a:solidFill>
                  <a:srgbClr val="21646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</a:t>
            </a:r>
            <a:r>
              <a:rPr lang="pt-BR" sz="1400" b="1" dirty="0" smtClean="0">
                <a:solidFill>
                  <a:srgbClr val="21646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RTIGO 170, </a:t>
            </a:r>
            <a:r>
              <a:rPr lang="pt-BR" sz="1600" b="1" dirty="0" smtClean="0">
                <a:solidFill>
                  <a:srgbClr val="21646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</a:t>
            </a:r>
            <a:r>
              <a:rPr lang="pt-BR" sz="1400" b="1" dirty="0" smtClean="0">
                <a:solidFill>
                  <a:srgbClr val="21646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NCISO V</a:t>
            </a:r>
            <a:endParaRPr lang="pt-BR" sz="1400" b="1" dirty="0">
              <a:solidFill>
                <a:srgbClr val="21646C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51239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69237" y="0"/>
            <a:ext cx="1178999" cy="1607127"/>
          </a:xfrm>
          <a:prstGeom prst="rect">
            <a:avLst/>
          </a:prstGeom>
        </p:spPr>
      </p:pic>
      <p:sp>
        <p:nvSpPr>
          <p:cNvPr id="16" name="Retângulo 15"/>
          <p:cNvSpPr/>
          <p:nvPr/>
        </p:nvSpPr>
        <p:spPr>
          <a:xfrm>
            <a:off x="0" y="6593866"/>
            <a:ext cx="12192000" cy="264134"/>
          </a:xfrm>
          <a:prstGeom prst="rect">
            <a:avLst/>
          </a:prstGeom>
          <a:solidFill>
            <a:srgbClr val="42646C"/>
          </a:solidFill>
          <a:ln>
            <a:solidFill>
              <a:srgbClr val="42646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1791" tIns="20896" rIns="41791" bIns="20896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pt-BR" sz="1400" dirty="0"/>
          </a:p>
        </p:txBody>
      </p:sp>
      <p:sp>
        <p:nvSpPr>
          <p:cNvPr id="5" name="CaixaDeTexto 4">
            <a:extLst>
              <a:ext uri="{FF2B5EF4-FFF2-40B4-BE49-F238E27FC236}">
                <a16:creationId xmlns:a16="http://schemas.microsoft.com/office/drawing/2014/main" id="{C4D4D852-D6BD-4872-ACA0-2B6F5DEAB6FD}"/>
              </a:ext>
            </a:extLst>
          </p:cNvPr>
          <p:cNvSpPr txBox="1"/>
          <p:nvPr/>
        </p:nvSpPr>
        <p:spPr>
          <a:xfrm>
            <a:off x="266116" y="328276"/>
            <a:ext cx="97474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600" b="1" dirty="0" smtClean="0">
                <a:solidFill>
                  <a:srgbClr val="21646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</a:t>
            </a:r>
            <a:r>
              <a:rPr lang="pt-BR" sz="2800" b="1" dirty="0" smtClean="0">
                <a:solidFill>
                  <a:srgbClr val="21646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DA </a:t>
            </a:r>
            <a:r>
              <a:rPr lang="pt-BR" sz="3600" b="1" dirty="0" smtClean="0">
                <a:solidFill>
                  <a:srgbClr val="21646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</a:t>
            </a:r>
            <a:r>
              <a:rPr lang="pt-BR" sz="2800" b="1" dirty="0" smtClean="0">
                <a:solidFill>
                  <a:srgbClr val="21646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EI DO </a:t>
            </a:r>
            <a:r>
              <a:rPr lang="pt-BR" sz="3600" b="1" dirty="0" smtClean="0">
                <a:solidFill>
                  <a:srgbClr val="21646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</a:t>
            </a:r>
            <a:r>
              <a:rPr lang="pt-BR" sz="2800" b="1" dirty="0" smtClean="0">
                <a:solidFill>
                  <a:srgbClr val="21646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ETRÓLEO...</a:t>
            </a:r>
            <a:endParaRPr lang="pt-BR" sz="2800" b="1" dirty="0">
              <a:solidFill>
                <a:srgbClr val="21646C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4" name="Retângulo 13"/>
          <p:cNvSpPr/>
          <p:nvPr/>
        </p:nvSpPr>
        <p:spPr>
          <a:xfrm>
            <a:off x="370367" y="1851677"/>
            <a:ext cx="11431773" cy="452348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2" name="CaixaDeTexto 21"/>
          <p:cNvSpPr txBox="1"/>
          <p:nvPr/>
        </p:nvSpPr>
        <p:spPr>
          <a:xfrm>
            <a:off x="815704" y="2055808"/>
            <a:ext cx="10635561" cy="347787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pPr algn="just">
              <a:lnSpc>
                <a:spcPts val="2400"/>
              </a:lnSpc>
            </a:pPr>
            <a:r>
              <a:rPr lang="pt-BR" dirty="0">
                <a:latin typeface="+mj-lt"/>
              </a:rPr>
              <a:t>A Lei </a:t>
            </a:r>
            <a:r>
              <a:rPr lang="pt-BR" dirty="0" smtClean="0">
                <a:latin typeface="+mj-lt"/>
              </a:rPr>
              <a:t>9.478/1997, </a:t>
            </a:r>
            <a:r>
              <a:rPr lang="pt-BR" dirty="0">
                <a:latin typeface="+mj-lt"/>
              </a:rPr>
              <a:t>que implantou um novo marco regulatório para o setor </a:t>
            </a:r>
            <a:r>
              <a:rPr lang="pt-BR" dirty="0" smtClean="0">
                <a:latin typeface="+mj-lt"/>
              </a:rPr>
              <a:t>petrolífero, </a:t>
            </a:r>
            <a:r>
              <a:rPr lang="pt-BR" dirty="0">
                <a:latin typeface="+mj-lt"/>
              </a:rPr>
              <a:t>teve, dentre seus objetivos, </a:t>
            </a:r>
            <a:r>
              <a:rPr lang="pt-BR" b="1" dirty="0"/>
              <a:t>o aumento da eficiência econômica </a:t>
            </a:r>
            <a:r>
              <a:rPr lang="pt-BR" b="1" dirty="0" smtClean="0"/>
              <a:t>baseado no </a:t>
            </a:r>
            <a:r>
              <a:rPr lang="pt-BR" b="1" dirty="0"/>
              <a:t>incremento </a:t>
            </a:r>
            <a:r>
              <a:rPr lang="pt-BR" b="1" dirty="0" smtClean="0"/>
              <a:t>à </a:t>
            </a:r>
            <a:r>
              <a:rPr lang="pt-BR" b="1" dirty="0"/>
              <a:t>competição entre os </a:t>
            </a:r>
            <a:r>
              <a:rPr lang="pt-BR" b="1" dirty="0" smtClean="0"/>
              <a:t>agentes” </a:t>
            </a:r>
          </a:p>
          <a:p>
            <a:pPr algn="just">
              <a:lnSpc>
                <a:spcPts val="2400"/>
              </a:lnSpc>
            </a:pPr>
            <a:endParaRPr lang="pt-BR" sz="900" dirty="0">
              <a:latin typeface="+mj-lt"/>
            </a:endParaRPr>
          </a:p>
          <a:p>
            <a:pPr algn="just">
              <a:lnSpc>
                <a:spcPts val="2400"/>
              </a:lnSpc>
            </a:pPr>
            <a:r>
              <a:rPr lang="pt-BR" dirty="0" smtClean="0">
                <a:latin typeface="+mj-lt"/>
              </a:rPr>
              <a:t>De </a:t>
            </a:r>
            <a:r>
              <a:rPr lang="pt-BR" dirty="0">
                <a:latin typeface="+mj-lt"/>
              </a:rPr>
              <a:t>fato, </a:t>
            </a:r>
            <a:r>
              <a:rPr lang="pt-BR" b="1" dirty="0"/>
              <a:t>a garantia de um ambiente competitivo é aspecto essencial das reformas implementadas na indústria brasileira do </a:t>
            </a:r>
            <a:r>
              <a:rPr lang="pt-BR" b="1" dirty="0" smtClean="0"/>
              <a:t>petróleo</a:t>
            </a:r>
            <a:r>
              <a:rPr lang="pt-BR" dirty="0" smtClean="0">
                <a:latin typeface="+mj-lt"/>
              </a:rPr>
              <a:t>, </a:t>
            </a:r>
            <a:r>
              <a:rPr lang="pt-BR" dirty="0">
                <a:latin typeface="+mj-lt"/>
              </a:rPr>
              <a:t>sendo importantes tanto as ações preventivas (evitando a formação de estruturas de mercado que prejudiquem o processo competitivo) quanto as ações repressivas (monitorando mercados e auxiliando os órgãos </a:t>
            </a:r>
            <a:r>
              <a:rPr lang="pt-BR" dirty="0" smtClean="0">
                <a:latin typeface="+mj-lt"/>
              </a:rPr>
              <a:t>do </a:t>
            </a:r>
            <a:r>
              <a:rPr lang="pt-BR" dirty="0">
                <a:latin typeface="+mj-lt"/>
              </a:rPr>
              <a:t>Sistema </a:t>
            </a:r>
            <a:r>
              <a:rPr lang="pt-BR" dirty="0" smtClean="0">
                <a:latin typeface="+mj-lt"/>
              </a:rPr>
              <a:t>de </a:t>
            </a:r>
            <a:r>
              <a:rPr lang="pt-BR" dirty="0">
                <a:latin typeface="+mj-lt"/>
              </a:rPr>
              <a:t>Defesa da Concorrência</a:t>
            </a:r>
            <a:r>
              <a:rPr lang="pt-BR" dirty="0" smtClean="0">
                <a:latin typeface="+mj-lt"/>
              </a:rPr>
              <a:t>)</a:t>
            </a:r>
            <a:r>
              <a:rPr lang="pt-BR" dirty="0" smtClean="0"/>
              <a:t>”</a:t>
            </a:r>
            <a:r>
              <a:rPr lang="pt-BR" dirty="0" smtClean="0">
                <a:latin typeface="+mj-lt"/>
              </a:rPr>
              <a:t> </a:t>
            </a:r>
          </a:p>
          <a:p>
            <a:pPr algn="just">
              <a:lnSpc>
                <a:spcPts val="2400"/>
              </a:lnSpc>
            </a:pPr>
            <a:endParaRPr lang="pt-BR" sz="900" dirty="0">
              <a:latin typeface="+mj-lt"/>
            </a:endParaRPr>
          </a:p>
          <a:p>
            <a:pPr algn="just">
              <a:lnSpc>
                <a:spcPts val="2400"/>
              </a:lnSpc>
            </a:pPr>
            <a:r>
              <a:rPr lang="pt-BR" b="1" dirty="0" smtClean="0"/>
              <a:t>A </a:t>
            </a:r>
            <a:r>
              <a:rPr lang="pt-BR" b="1" dirty="0"/>
              <a:t>defesa da concorrência está inscrita em todos os textos legais aplicáveis às políticas públicas destinadas às indústrias de petróleo e seus </a:t>
            </a:r>
            <a:r>
              <a:rPr lang="pt-BR" b="1" dirty="0" smtClean="0"/>
              <a:t>derivados, tendo </a:t>
            </a:r>
            <a:r>
              <a:rPr lang="pt-BR" b="1" dirty="0"/>
              <a:t>sido explicitamente eleita pelo legislador como princípio da política energética </a:t>
            </a:r>
            <a:r>
              <a:rPr lang="pt-BR" b="1" dirty="0" smtClean="0"/>
              <a:t>nacional</a:t>
            </a:r>
            <a:r>
              <a:rPr lang="pt-BR" dirty="0" smtClean="0">
                <a:latin typeface="+mj-lt"/>
              </a:rPr>
              <a:t>, </a:t>
            </a:r>
            <a:r>
              <a:rPr lang="pt-BR" dirty="0">
                <a:latin typeface="+mj-lt"/>
              </a:rPr>
              <a:t>cabendo à </a:t>
            </a:r>
            <a:r>
              <a:rPr lang="pt-BR" dirty="0" smtClean="0">
                <a:latin typeface="+mj-lt"/>
              </a:rPr>
              <a:t>ANP </a:t>
            </a:r>
            <a:r>
              <a:rPr lang="pt-BR" dirty="0">
                <a:latin typeface="+mj-lt"/>
              </a:rPr>
              <a:t>o monitoramento das condições concorrenciais dos </a:t>
            </a:r>
            <a:r>
              <a:rPr lang="pt-BR" dirty="0" smtClean="0">
                <a:latin typeface="+mj-lt"/>
              </a:rPr>
              <a:t>mercados</a:t>
            </a:r>
            <a:r>
              <a:rPr lang="pt-BR" dirty="0" smtClean="0"/>
              <a:t>”</a:t>
            </a:r>
            <a:endParaRPr lang="pt-BR" dirty="0"/>
          </a:p>
        </p:txBody>
      </p:sp>
      <p:sp>
        <p:nvSpPr>
          <p:cNvPr id="23" name="Retângulo 22"/>
          <p:cNvSpPr/>
          <p:nvPr/>
        </p:nvSpPr>
        <p:spPr>
          <a:xfrm>
            <a:off x="593651" y="1954491"/>
            <a:ext cx="444103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3200" b="1" i="1" dirty="0"/>
              <a:t>“</a:t>
            </a:r>
            <a:endParaRPr lang="pt-BR" sz="3200" b="1" dirty="0"/>
          </a:p>
        </p:txBody>
      </p:sp>
      <p:sp>
        <p:nvSpPr>
          <p:cNvPr id="24" name="Retângulo 23"/>
          <p:cNvSpPr/>
          <p:nvPr/>
        </p:nvSpPr>
        <p:spPr>
          <a:xfrm>
            <a:off x="593651" y="4413193"/>
            <a:ext cx="444103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3200" b="1" i="1" dirty="0"/>
              <a:t>“</a:t>
            </a:r>
            <a:endParaRPr lang="pt-BR" sz="3200" b="1" dirty="0"/>
          </a:p>
        </p:txBody>
      </p:sp>
      <p:sp>
        <p:nvSpPr>
          <p:cNvPr id="25" name="Retângulo 24"/>
          <p:cNvSpPr/>
          <p:nvPr/>
        </p:nvSpPr>
        <p:spPr>
          <a:xfrm>
            <a:off x="593651" y="2867582"/>
            <a:ext cx="444103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3200" b="1" i="1" dirty="0"/>
              <a:t>“</a:t>
            </a:r>
            <a:endParaRPr lang="pt-BR" sz="3200" b="1" dirty="0"/>
          </a:p>
        </p:txBody>
      </p:sp>
      <p:sp>
        <p:nvSpPr>
          <p:cNvPr id="27" name="CaixaDeTexto 26"/>
          <p:cNvSpPr txBox="1"/>
          <p:nvPr/>
        </p:nvSpPr>
        <p:spPr>
          <a:xfrm>
            <a:off x="5235515" y="5631256"/>
            <a:ext cx="64752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t-BR" sz="1200" i="1" dirty="0" smtClean="0"/>
              <a:t>Heloísa Borges</a:t>
            </a:r>
          </a:p>
          <a:p>
            <a:pPr algn="r"/>
            <a:r>
              <a:rPr lang="pt-BR" sz="1200" i="1" dirty="0"/>
              <a:t>Lúcia Maria Navegantes de Oliveira </a:t>
            </a:r>
            <a:r>
              <a:rPr lang="pt-BR" sz="1200" i="1" dirty="0" smtClean="0"/>
              <a:t>Bicalho</a:t>
            </a:r>
          </a:p>
          <a:p>
            <a:pPr algn="r"/>
            <a:r>
              <a:rPr lang="pt-BR" sz="1200" i="1" dirty="0" smtClean="0"/>
              <a:t>Coordenadoria de Defesa da Concorrência da ANP</a:t>
            </a:r>
            <a:endParaRPr lang="pt-BR" sz="1200" i="1" dirty="0"/>
          </a:p>
        </p:txBody>
      </p:sp>
    </p:spTree>
    <p:extLst>
      <p:ext uri="{BB962C8B-B14F-4D97-AF65-F5344CB8AC3E}">
        <p14:creationId xmlns:p14="http://schemas.microsoft.com/office/powerpoint/2010/main" val="1831388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69237" y="0"/>
            <a:ext cx="1178999" cy="1607127"/>
          </a:xfrm>
          <a:prstGeom prst="rect">
            <a:avLst/>
          </a:prstGeom>
        </p:spPr>
      </p:pic>
      <p:sp>
        <p:nvSpPr>
          <p:cNvPr id="16" name="Retângulo 15"/>
          <p:cNvSpPr/>
          <p:nvPr/>
        </p:nvSpPr>
        <p:spPr>
          <a:xfrm>
            <a:off x="0" y="6593866"/>
            <a:ext cx="12192000" cy="264134"/>
          </a:xfrm>
          <a:prstGeom prst="rect">
            <a:avLst/>
          </a:prstGeom>
          <a:solidFill>
            <a:srgbClr val="42646C"/>
          </a:solidFill>
          <a:ln>
            <a:solidFill>
              <a:srgbClr val="42646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1791" tIns="20896" rIns="41791" bIns="20896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pt-BR" sz="1400" dirty="0"/>
          </a:p>
        </p:txBody>
      </p:sp>
      <p:sp>
        <p:nvSpPr>
          <p:cNvPr id="5" name="CaixaDeTexto 4">
            <a:extLst>
              <a:ext uri="{FF2B5EF4-FFF2-40B4-BE49-F238E27FC236}">
                <a16:creationId xmlns:a16="http://schemas.microsoft.com/office/drawing/2014/main" id="{C4D4D852-D6BD-4872-ACA0-2B6F5DEAB6FD}"/>
              </a:ext>
            </a:extLst>
          </p:cNvPr>
          <p:cNvSpPr txBox="1"/>
          <p:nvPr/>
        </p:nvSpPr>
        <p:spPr>
          <a:xfrm>
            <a:off x="266116" y="328276"/>
            <a:ext cx="97474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600" b="1" dirty="0" smtClean="0">
                <a:solidFill>
                  <a:srgbClr val="21646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</a:t>
            </a:r>
            <a:r>
              <a:rPr lang="pt-BR" sz="2800" b="1" dirty="0" smtClean="0">
                <a:solidFill>
                  <a:srgbClr val="21646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DA </a:t>
            </a:r>
            <a:r>
              <a:rPr lang="pt-BR" sz="3600" b="1" dirty="0" smtClean="0">
                <a:solidFill>
                  <a:srgbClr val="21646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</a:t>
            </a:r>
            <a:r>
              <a:rPr lang="pt-BR" sz="2800" b="1" dirty="0" smtClean="0">
                <a:solidFill>
                  <a:srgbClr val="21646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EI DE </a:t>
            </a:r>
            <a:r>
              <a:rPr lang="pt-BR" sz="3600" b="1" dirty="0" smtClean="0">
                <a:solidFill>
                  <a:srgbClr val="21646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</a:t>
            </a:r>
            <a:r>
              <a:rPr lang="pt-BR" sz="2800" b="1" dirty="0" smtClean="0">
                <a:solidFill>
                  <a:srgbClr val="21646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IBERDADE </a:t>
            </a:r>
            <a:r>
              <a:rPr lang="pt-BR" sz="3600" b="1" dirty="0" smtClean="0">
                <a:solidFill>
                  <a:srgbClr val="21646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</a:t>
            </a:r>
            <a:r>
              <a:rPr lang="pt-BR" sz="2800" b="1" dirty="0" smtClean="0">
                <a:solidFill>
                  <a:srgbClr val="21646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CONÔMICA...</a:t>
            </a:r>
            <a:endParaRPr lang="pt-BR" sz="2800" b="1" dirty="0">
              <a:solidFill>
                <a:srgbClr val="21646C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4" name="Retângulo 13"/>
          <p:cNvSpPr/>
          <p:nvPr/>
        </p:nvSpPr>
        <p:spPr>
          <a:xfrm>
            <a:off x="370367" y="1851677"/>
            <a:ext cx="11431773" cy="452348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7" name="CaixaDeTexto 6"/>
          <p:cNvSpPr txBox="1"/>
          <p:nvPr/>
        </p:nvSpPr>
        <p:spPr>
          <a:xfrm>
            <a:off x="602782" y="2004438"/>
            <a:ext cx="10986436" cy="429604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pt-BR" sz="2000" b="1" dirty="0"/>
              <a:t>CAPÍTULO III</a:t>
            </a:r>
          </a:p>
          <a:p>
            <a:pPr algn="ctr"/>
            <a:r>
              <a:rPr lang="pt-BR" sz="2000" b="1" dirty="0"/>
              <a:t>DAS GARANTIAS DE LIVRE </a:t>
            </a:r>
            <a:r>
              <a:rPr lang="pt-BR" sz="2000" b="1" dirty="0" smtClean="0"/>
              <a:t>INICIATIVA</a:t>
            </a:r>
          </a:p>
          <a:p>
            <a:pPr algn="ctr"/>
            <a:endParaRPr lang="pt-BR" b="1" dirty="0"/>
          </a:p>
          <a:p>
            <a:pPr algn="just"/>
            <a:r>
              <a:rPr lang="pt-BR" dirty="0">
                <a:latin typeface="+mj-lt"/>
              </a:rPr>
              <a:t>Art. 4º  É dever da administração pública </a:t>
            </a:r>
            <a:r>
              <a:rPr lang="pt-BR" dirty="0" smtClean="0">
                <a:latin typeface="+mj-lt"/>
              </a:rPr>
              <a:t>[...] evitar </a:t>
            </a:r>
            <a:r>
              <a:rPr lang="pt-BR" dirty="0">
                <a:latin typeface="+mj-lt"/>
              </a:rPr>
              <a:t>o abuso do poder regulatório de maneira a, indevidamente</a:t>
            </a:r>
            <a:r>
              <a:rPr lang="pt-BR" dirty="0" smtClean="0">
                <a:latin typeface="+mj-lt"/>
              </a:rPr>
              <a:t>:</a:t>
            </a:r>
          </a:p>
          <a:p>
            <a:pPr algn="just"/>
            <a:endParaRPr lang="pt-BR" sz="1050" dirty="0">
              <a:latin typeface="+mj-lt"/>
            </a:endParaRPr>
          </a:p>
          <a:p>
            <a:pPr algn="just">
              <a:lnSpc>
                <a:spcPts val="2800"/>
              </a:lnSpc>
            </a:pPr>
            <a:r>
              <a:rPr lang="pt-BR" b="1" dirty="0"/>
              <a:t>I - criar reserva de mercado ao favorecer, na regulação, grupo econômico, ou profissional, em prejuízo dos demais concorrentes;</a:t>
            </a:r>
          </a:p>
          <a:p>
            <a:pPr algn="just">
              <a:lnSpc>
                <a:spcPts val="2800"/>
              </a:lnSpc>
            </a:pPr>
            <a:r>
              <a:rPr lang="pt-BR" dirty="0">
                <a:latin typeface="+mj-lt"/>
              </a:rPr>
              <a:t>II - redigir enunciados que impeçam a entrada de novos competidores nacionais ou estrangeiros no mercado;</a:t>
            </a:r>
          </a:p>
          <a:p>
            <a:pPr algn="just">
              <a:lnSpc>
                <a:spcPts val="2800"/>
              </a:lnSpc>
            </a:pPr>
            <a:r>
              <a:rPr lang="pt-BR" dirty="0">
                <a:latin typeface="+mj-lt"/>
              </a:rPr>
              <a:t>III - exigir especificação técnica que não seja necessária para atingir o fim desejado;</a:t>
            </a:r>
          </a:p>
          <a:p>
            <a:pPr algn="just">
              <a:lnSpc>
                <a:spcPts val="2800"/>
              </a:lnSpc>
            </a:pPr>
            <a:r>
              <a:rPr lang="pt-BR" b="1" dirty="0"/>
              <a:t>IV - redigir enunciados que impeçam ou retardem a inovação e a adoção de novas tecnologias, processos ou modelos de </a:t>
            </a:r>
            <a:r>
              <a:rPr lang="pt-BR" b="1" dirty="0" smtClean="0"/>
              <a:t>negócios...;</a:t>
            </a:r>
            <a:endParaRPr lang="pt-BR" b="1" dirty="0"/>
          </a:p>
          <a:p>
            <a:pPr algn="just">
              <a:lnSpc>
                <a:spcPts val="2800"/>
              </a:lnSpc>
            </a:pPr>
            <a:r>
              <a:rPr lang="pt-BR" dirty="0">
                <a:latin typeface="+mj-lt"/>
              </a:rPr>
              <a:t>V - aumentar os custos de transação sem demonstração de benefícios;</a:t>
            </a:r>
          </a:p>
          <a:p>
            <a:pPr algn="just">
              <a:lnSpc>
                <a:spcPts val="2800"/>
              </a:lnSpc>
            </a:pPr>
            <a:r>
              <a:rPr lang="pt-BR" dirty="0">
                <a:latin typeface="+mj-lt"/>
              </a:rPr>
              <a:t>VI - criar demanda artificial ou compulsória de produto, serviço ou atividade </a:t>
            </a:r>
            <a:r>
              <a:rPr lang="pt-BR" dirty="0" smtClean="0">
                <a:latin typeface="+mj-lt"/>
              </a:rPr>
              <a:t>profissional...;</a:t>
            </a:r>
          </a:p>
        </p:txBody>
      </p:sp>
    </p:spTree>
    <p:extLst>
      <p:ext uri="{BB962C8B-B14F-4D97-AF65-F5344CB8AC3E}">
        <p14:creationId xmlns:p14="http://schemas.microsoft.com/office/powerpoint/2010/main" val="1751593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335D6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ixaDeTexto 2">
            <a:extLst>
              <a:ext uri="{FF2B5EF4-FFF2-40B4-BE49-F238E27FC236}">
                <a16:creationId xmlns:a16="http://schemas.microsoft.com/office/drawing/2014/main" id="{691D13BD-2901-4CFA-8FF9-1F22417ED639}"/>
              </a:ext>
            </a:extLst>
          </p:cNvPr>
          <p:cNvSpPr txBox="1"/>
          <p:nvPr/>
        </p:nvSpPr>
        <p:spPr>
          <a:xfrm>
            <a:off x="1" y="3094269"/>
            <a:ext cx="12191999" cy="144655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pt-BR" sz="4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C</a:t>
            </a:r>
            <a:r>
              <a:rPr lang="pt-BR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ONSIDERAÇÕES SOBRE A</a:t>
            </a:r>
            <a:r>
              <a:rPr lang="pt-BR" sz="4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pt-BR" sz="4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T</a:t>
            </a:r>
            <a:r>
              <a:rPr lang="pt-BR" sz="3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UTELA </a:t>
            </a:r>
            <a:r>
              <a:rPr lang="pt-BR" sz="4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R</a:t>
            </a:r>
            <a:r>
              <a:rPr lang="pt-BR" sz="3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EGULATÓRIA</a:t>
            </a:r>
            <a:r>
              <a:rPr lang="pt-BR" sz="4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br>
              <a:rPr lang="pt-BR" sz="4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pt-BR" sz="3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DE </a:t>
            </a:r>
            <a:r>
              <a:rPr lang="pt-BR" sz="4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F</a:t>
            </a:r>
            <a:r>
              <a:rPr lang="pt-BR" sz="3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IDELIDADE À </a:t>
            </a:r>
            <a:r>
              <a:rPr lang="pt-BR" sz="4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B</a:t>
            </a:r>
            <a:r>
              <a:rPr lang="pt-BR" sz="3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ANDEIRA</a:t>
            </a:r>
            <a:endParaRPr lang="pt-BR" sz="4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5" name="Imagem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46968" y="0"/>
            <a:ext cx="1498064" cy="2096655"/>
          </a:xfrm>
          <a:prstGeom prst="rect">
            <a:avLst/>
          </a:prstGeom>
        </p:spPr>
      </p:pic>
      <p:sp>
        <p:nvSpPr>
          <p:cNvPr id="4" name="Retângulo 3"/>
          <p:cNvSpPr/>
          <p:nvPr/>
        </p:nvSpPr>
        <p:spPr>
          <a:xfrm>
            <a:off x="0" y="6356256"/>
            <a:ext cx="12192000" cy="50174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516901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69237" y="0"/>
            <a:ext cx="1178999" cy="1607127"/>
          </a:xfrm>
          <a:prstGeom prst="rect">
            <a:avLst/>
          </a:prstGeom>
        </p:spPr>
      </p:pic>
      <p:sp>
        <p:nvSpPr>
          <p:cNvPr id="6" name="CaixaDeTexto 5">
            <a:extLst>
              <a:ext uri="{FF2B5EF4-FFF2-40B4-BE49-F238E27FC236}">
                <a16:creationId xmlns:a16="http://schemas.microsoft.com/office/drawing/2014/main" id="{C4D4D852-D6BD-4872-ACA0-2B6F5DEAB6FD}"/>
              </a:ext>
            </a:extLst>
          </p:cNvPr>
          <p:cNvSpPr txBox="1"/>
          <p:nvPr/>
        </p:nvSpPr>
        <p:spPr>
          <a:xfrm>
            <a:off x="266116" y="328276"/>
            <a:ext cx="97474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600" b="1" dirty="0">
                <a:solidFill>
                  <a:srgbClr val="21646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</a:t>
            </a:r>
            <a:r>
              <a:rPr lang="pt-BR" sz="2800" b="1" dirty="0">
                <a:solidFill>
                  <a:srgbClr val="21646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REVE </a:t>
            </a:r>
            <a:r>
              <a:rPr lang="pt-BR" sz="3600" b="1" dirty="0">
                <a:solidFill>
                  <a:srgbClr val="21646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</a:t>
            </a:r>
            <a:r>
              <a:rPr lang="pt-BR" sz="2800" b="1" dirty="0">
                <a:solidFill>
                  <a:srgbClr val="21646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ISTÓRICO </a:t>
            </a:r>
            <a:r>
              <a:rPr lang="pt-BR" sz="2800" b="1" dirty="0" smtClean="0">
                <a:solidFill>
                  <a:srgbClr val="21646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DA </a:t>
            </a:r>
            <a:r>
              <a:rPr lang="pt-BR" sz="3600" b="1" dirty="0" smtClean="0">
                <a:solidFill>
                  <a:srgbClr val="21646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</a:t>
            </a:r>
            <a:r>
              <a:rPr lang="pt-BR" sz="2800" b="1" dirty="0" smtClean="0">
                <a:solidFill>
                  <a:srgbClr val="21646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UTELA DE </a:t>
            </a:r>
            <a:r>
              <a:rPr lang="pt-BR" sz="3600" b="1" dirty="0" smtClean="0">
                <a:solidFill>
                  <a:srgbClr val="21646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</a:t>
            </a:r>
            <a:r>
              <a:rPr lang="pt-BR" sz="2800" b="1" dirty="0" smtClean="0">
                <a:solidFill>
                  <a:srgbClr val="21646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IDELIDADE </a:t>
            </a:r>
            <a:r>
              <a:rPr lang="pt-BR" sz="2800" b="1" dirty="0">
                <a:solidFill>
                  <a:srgbClr val="21646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À </a:t>
            </a:r>
            <a:r>
              <a:rPr lang="pt-BR" sz="3600" b="1" dirty="0">
                <a:solidFill>
                  <a:srgbClr val="21646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</a:t>
            </a:r>
            <a:r>
              <a:rPr lang="pt-BR" sz="2800" b="1" dirty="0">
                <a:solidFill>
                  <a:srgbClr val="21646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ANDEIRA</a:t>
            </a:r>
          </a:p>
        </p:txBody>
      </p:sp>
      <p:sp>
        <p:nvSpPr>
          <p:cNvPr id="20" name="Retângulo 19"/>
          <p:cNvSpPr/>
          <p:nvPr/>
        </p:nvSpPr>
        <p:spPr>
          <a:xfrm>
            <a:off x="0" y="6593865"/>
            <a:ext cx="12192000" cy="264134"/>
          </a:xfrm>
          <a:prstGeom prst="rect">
            <a:avLst/>
          </a:prstGeom>
          <a:solidFill>
            <a:srgbClr val="42646C"/>
          </a:solidFill>
          <a:ln>
            <a:solidFill>
              <a:srgbClr val="42646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1791" tIns="20896" rIns="41791" bIns="20896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pt-BR" sz="1400" dirty="0"/>
          </a:p>
        </p:txBody>
      </p:sp>
      <p:graphicFrame>
        <p:nvGraphicFramePr>
          <p:cNvPr id="5" name="Diagrama 4"/>
          <p:cNvGraphicFramePr/>
          <p:nvPr>
            <p:extLst>
              <p:ext uri="{D42A27DB-BD31-4B8C-83A1-F6EECF244321}">
                <p14:modId xmlns:p14="http://schemas.microsoft.com/office/powerpoint/2010/main" val="956979962"/>
              </p:ext>
            </p:extLst>
          </p:nvPr>
        </p:nvGraphicFramePr>
        <p:xfrm>
          <a:off x="548194" y="1235397"/>
          <a:ext cx="11136708" cy="525462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cxnSp>
        <p:nvCxnSpPr>
          <p:cNvPr id="16" name="Conector reto 15"/>
          <p:cNvCxnSpPr/>
          <p:nvPr/>
        </p:nvCxnSpPr>
        <p:spPr>
          <a:xfrm>
            <a:off x="4455362" y="4200154"/>
            <a:ext cx="0" cy="9000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CaixaDeTexto 16">
            <a:extLst>
              <a:ext uri="{FF2B5EF4-FFF2-40B4-BE49-F238E27FC236}">
                <a16:creationId xmlns:a16="http://schemas.microsoft.com/office/drawing/2014/main" id="{C4D4D852-D6BD-4872-ACA0-2B6F5DEAB6FD}"/>
              </a:ext>
            </a:extLst>
          </p:cNvPr>
          <p:cNvSpPr txBox="1"/>
          <p:nvPr/>
        </p:nvSpPr>
        <p:spPr>
          <a:xfrm>
            <a:off x="3515420" y="5098418"/>
            <a:ext cx="224804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200" b="1" dirty="0" smtClean="0">
                <a:solidFill>
                  <a:srgbClr val="21646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PORTARIA</a:t>
            </a:r>
            <a:r>
              <a:rPr lang="pt-BR" sz="1050" b="1" dirty="0" smtClean="0">
                <a:solidFill>
                  <a:srgbClr val="21646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pt-BR" sz="1200" b="1" dirty="0" smtClean="0">
                <a:solidFill>
                  <a:srgbClr val="21646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MME</a:t>
            </a:r>
            <a:r>
              <a:rPr lang="pt-BR" sz="1050" b="1" dirty="0" smtClean="0">
                <a:solidFill>
                  <a:srgbClr val="21646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pt-BR" sz="1100" b="1" dirty="0" smtClean="0">
                <a:solidFill>
                  <a:srgbClr val="21646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</a:t>
            </a:r>
            <a:r>
              <a:rPr lang="pt-BR" sz="1050" b="1" dirty="0" smtClean="0">
                <a:solidFill>
                  <a:srgbClr val="21646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º </a:t>
            </a:r>
            <a:r>
              <a:rPr lang="pt-BR" sz="1200" b="1" dirty="0" smtClean="0">
                <a:solidFill>
                  <a:srgbClr val="21646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9/1997</a:t>
            </a:r>
            <a:endParaRPr lang="pt-BR" sz="1200" b="1" dirty="0">
              <a:solidFill>
                <a:srgbClr val="21646C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8" name="CaixaDeTexto 17"/>
          <p:cNvSpPr txBox="1"/>
          <p:nvPr/>
        </p:nvSpPr>
        <p:spPr>
          <a:xfrm>
            <a:off x="3394123" y="5330241"/>
            <a:ext cx="2490639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BR" sz="105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“Art. 12 - É </a:t>
            </a:r>
            <a:r>
              <a:rPr lang="pt-BR" sz="1050" dirty="0">
                <a:latin typeface="Calibri Light" panose="020F0302020204030204" pitchFamily="34" charset="0"/>
                <a:cs typeface="Calibri Light" panose="020F0302020204030204" pitchFamily="34" charset="0"/>
              </a:rPr>
              <a:t>facultado ao </a:t>
            </a:r>
            <a:r>
              <a:rPr lang="pt-BR" sz="105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revendedor </a:t>
            </a:r>
            <a:r>
              <a:rPr lang="pt-BR" sz="1050" dirty="0">
                <a:latin typeface="Calibri Light" panose="020F0302020204030204" pitchFamily="34" charset="0"/>
                <a:cs typeface="Calibri Light" panose="020F0302020204030204" pitchFamily="34" charset="0"/>
              </a:rPr>
              <a:t>v</a:t>
            </a:r>
            <a:r>
              <a:rPr lang="pt-BR" sz="105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arejista </a:t>
            </a:r>
            <a:r>
              <a:rPr lang="pt-BR" sz="1050" dirty="0">
                <a:latin typeface="Calibri Light" panose="020F0302020204030204" pitchFamily="34" charset="0"/>
                <a:cs typeface="Calibri Light" panose="020F0302020204030204" pitchFamily="34" charset="0"/>
              </a:rPr>
              <a:t>identificar em cada bomba </a:t>
            </a:r>
            <a:r>
              <a:rPr lang="pt-BR" sz="105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abastecedora, </a:t>
            </a:r>
            <a:r>
              <a:rPr lang="pt-BR" sz="1050" dirty="0">
                <a:latin typeface="Calibri Light" panose="020F0302020204030204" pitchFamily="34" charset="0"/>
                <a:cs typeface="Calibri Light" panose="020F0302020204030204" pitchFamily="34" charset="0"/>
              </a:rPr>
              <a:t>de forma destacada, bem visível e de fácil identificação pelo consumidor, a </a:t>
            </a:r>
            <a:r>
              <a:rPr lang="pt-BR" sz="105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distribuidora </a:t>
            </a:r>
            <a:r>
              <a:rPr lang="pt-BR" sz="1050" dirty="0">
                <a:latin typeface="Calibri Light" panose="020F0302020204030204" pitchFamily="34" charset="0"/>
                <a:cs typeface="Calibri Light" panose="020F0302020204030204" pitchFamily="34" charset="0"/>
              </a:rPr>
              <a:t>fornecedora do respectivo </a:t>
            </a:r>
            <a:r>
              <a:rPr lang="pt-BR" sz="105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combustível”</a:t>
            </a:r>
            <a:endParaRPr lang="pt-BR" sz="1050" dirty="0">
              <a:solidFill>
                <a:schemeClr val="bg1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cxnSp>
        <p:nvCxnSpPr>
          <p:cNvPr id="22" name="Conector reto 21"/>
          <p:cNvCxnSpPr/>
          <p:nvPr/>
        </p:nvCxnSpPr>
        <p:spPr>
          <a:xfrm>
            <a:off x="7601733" y="4200154"/>
            <a:ext cx="0" cy="9000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CaixaDeTexto 22">
            <a:extLst>
              <a:ext uri="{FF2B5EF4-FFF2-40B4-BE49-F238E27FC236}">
                <a16:creationId xmlns:a16="http://schemas.microsoft.com/office/drawing/2014/main" id="{C4D4D852-D6BD-4872-ACA0-2B6F5DEAB6FD}"/>
              </a:ext>
            </a:extLst>
          </p:cNvPr>
          <p:cNvSpPr txBox="1"/>
          <p:nvPr/>
        </p:nvSpPr>
        <p:spPr>
          <a:xfrm>
            <a:off x="6714015" y="5098418"/>
            <a:ext cx="224804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200" b="1" dirty="0">
                <a:solidFill>
                  <a:srgbClr val="21646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RESOLUÇÃO ANP </a:t>
            </a:r>
            <a:r>
              <a:rPr lang="pt-BR" sz="1100" b="1" dirty="0">
                <a:solidFill>
                  <a:srgbClr val="21646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Nº</a:t>
            </a:r>
            <a:r>
              <a:rPr lang="pt-BR" sz="1200" b="1" dirty="0">
                <a:solidFill>
                  <a:srgbClr val="21646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pt-BR" sz="1200" b="1" dirty="0" smtClean="0">
                <a:solidFill>
                  <a:srgbClr val="21646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33/2008</a:t>
            </a:r>
            <a:endParaRPr lang="pt-BR" sz="1200" b="1" dirty="0">
              <a:solidFill>
                <a:srgbClr val="21646C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4" name="CaixaDeTexto 23"/>
          <p:cNvSpPr txBox="1"/>
          <p:nvPr/>
        </p:nvSpPr>
        <p:spPr>
          <a:xfrm>
            <a:off x="6688047" y="5325405"/>
            <a:ext cx="2274015" cy="9002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BR" sz="105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“§ 1º - É vedada a comercialização de combustíveis automotivos com revendedor varejista que [...] optou por exibir a marca comercial de outro distribuidor”</a:t>
            </a:r>
            <a:endParaRPr lang="pt-BR" sz="1050" dirty="0">
              <a:solidFill>
                <a:schemeClr val="bg1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25" name="CaixaDeTexto 24">
            <a:extLst>
              <a:ext uri="{FF2B5EF4-FFF2-40B4-BE49-F238E27FC236}">
                <a16:creationId xmlns:a16="http://schemas.microsoft.com/office/drawing/2014/main" id="{C4D4D852-D6BD-4872-ACA0-2B6F5DEAB6FD}"/>
              </a:ext>
            </a:extLst>
          </p:cNvPr>
          <p:cNvSpPr txBox="1"/>
          <p:nvPr/>
        </p:nvSpPr>
        <p:spPr>
          <a:xfrm>
            <a:off x="4989513" y="1677284"/>
            <a:ext cx="2125430" cy="2843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200" b="1" dirty="0" smtClean="0">
                <a:solidFill>
                  <a:srgbClr val="21646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RESOLUÇÃO</a:t>
            </a:r>
            <a:r>
              <a:rPr lang="pt-BR" sz="1050" b="1" dirty="0" smtClean="0">
                <a:solidFill>
                  <a:srgbClr val="21646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pt-BR" sz="1200" b="1" dirty="0" smtClean="0">
                <a:solidFill>
                  <a:srgbClr val="21646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ANP</a:t>
            </a:r>
            <a:r>
              <a:rPr lang="pt-BR" sz="1050" b="1" dirty="0" smtClean="0">
                <a:solidFill>
                  <a:srgbClr val="21646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pt-BR" sz="1100" b="1" dirty="0" smtClean="0">
                <a:solidFill>
                  <a:srgbClr val="21646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</a:t>
            </a:r>
            <a:r>
              <a:rPr lang="pt-BR" sz="1050" b="1" dirty="0" smtClean="0">
                <a:solidFill>
                  <a:srgbClr val="21646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º </a:t>
            </a:r>
            <a:r>
              <a:rPr lang="pt-BR" sz="1200" b="1" dirty="0" smtClean="0">
                <a:solidFill>
                  <a:srgbClr val="21646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7/2007</a:t>
            </a:r>
            <a:endParaRPr lang="pt-BR" sz="1200" b="1" dirty="0">
              <a:solidFill>
                <a:srgbClr val="21646C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9" name="CaixaDeTexto 28"/>
          <p:cNvSpPr txBox="1"/>
          <p:nvPr/>
        </p:nvSpPr>
        <p:spPr>
          <a:xfrm>
            <a:off x="5012401" y="1915010"/>
            <a:ext cx="2155823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BR" sz="105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“Art. 16-B - O distribuidor poderá vender combustíveis para outro(s) distribuidor(es) até o limite mensal máximo de 5%...”</a:t>
            </a:r>
            <a:endParaRPr lang="pt-BR" sz="1050" dirty="0">
              <a:solidFill>
                <a:schemeClr val="bg1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cxnSp>
        <p:nvCxnSpPr>
          <p:cNvPr id="30" name="Conector reto 29"/>
          <p:cNvCxnSpPr/>
          <p:nvPr/>
        </p:nvCxnSpPr>
        <p:spPr>
          <a:xfrm>
            <a:off x="6006078" y="2640979"/>
            <a:ext cx="0" cy="9000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CaixaDeTexto 30">
            <a:extLst>
              <a:ext uri="{FF2B5EF4-FFF2-40B4-BE49-F238E27FC236}">
                <a16:creationId xmlns:a16="http://schemas.microsoft.com/office/drawing/2014/main" id="{C4D4D852-D6BD-4872-ACA0-2B6F5DEAB6FD}"/>
              </a:ext>
            </a:extLst>
          </p:cNvPr>
          <p:cNvSpPr txBox="1"/>
          <p:nvPr/>
        </p:nvSpPr>
        <p:spPr>
          <a:xfrm>
            <a:off x="8109855" y="1784999"/>
            <a:ext cx="224804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200" b="1" dirty="0" smtClean="0">
                <a:solidFill>
                  <a:srgbClr val="21646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GREVE DOS</a:t>
            </a:r>
            <a:r>
              <a:rPr lang="pt-BR" sz="1050" b="1" dirty="0" smtClean="0">
                <a:solidFill>
                  <a:srgbClr val="21646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pt-BR" sz="1200" b="1" dirty="0" smtClean="0">
                <a:solidFill>
                  <a:srgbClr val="21646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CAMINHONEIROS</a:t>
            </a:r>
          </a:p>
          <a:p>
            <a:pPr algn="ctr"/>
            <a:r>
              <a:rPr lang="pt-BR" sz="1200" b="1" dirty="0" smtClean="0">
                <a:solidFill>
                  <a:srgbClr val="21646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DESPACHO ANP </a:t>
            </a:r>
            <a:r>
              <a:rPr lang="pt-BR" sz="1100" b="1" dirty="0" smtClean="0">
                <a:solidFill>
                  <a:srgbClr val="21646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Nº</a:t>
            </a:r>
            <a:r>
              <a:rPr lang="pt-BR" sz="1200" b="1" dirty="0" smtClean="0">
                <a:solidFill>
                  <a:srgbClr val="21646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671/2018</a:t>
            </a:r>
            <a:endParaRPr lang="pt-BR" sz="1200" b="1" dirty="0">
              <a:solidFill>
                <a:srgbClr val="21646C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2" name="CaixaDeTexto 31"/>
          <p:cNvSpPr txBox="1"/>
          <p:nvPr/>
        </p:nvSpPr>
        <p:spPr>
          <a:xfrm>
            <a:off x="8116093" y="2190850"/>
            <a:ext cx="224181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BR" sz="105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ANP adota medidas para garantir a continuidade do abastecimento e inibir  preços abusivos, inclusive a flexibilização da fidelidade à bandeira</a:t>
            </a:r>
            <a:endParaRPr lang="pt-BR" sz="1050" dirty="0">
              <a:solidFill>
                <a:schemeClr val="bg1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cxnSp>
        <p:nvCxnSpPr>
          <p:cNvPr id="33" name="Conector reto 32"/>
          <p:cNvCxnSpPr/>
          <p:nvPr/>
        </p:nvCxnSpPr>
        <p:spPr>
          <a:xfrm>
            <a:off x="9195327" y="2923826"/>
            <a:ext cx="0" cy="60302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Conector reto 33"/>
          <p:cNvCxnSpPr/>
          <p:nvPr/>
        </p:nvCxnSpPr>
        <p:spPr>
          <a:xfrm>
            <a:off x="10800329" y="4200155"/>
            <a:ext cx="0" cy="9000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CaixaDeTexto 34">
            <a:extLst>
              <a:ext uri="{FF2B5EF4-FFF2-40B4-BE49-F238E27FC236}">
                <a16:creationId xmlns:a16="http://schemas.microsoft.com/office/drawing/2014/main" id="{C4D4D852-D6BD-4872-ACA0-2B6F5DEAB6FD}"/>
              </a:ext>
            </a:extLst>
          </p:cNvPr>
          <p:cNvSpPr txBox="1"/>
          <p:nvPr/>
        </p:nvSpPr>
        <p:spPr>
          <a:xfrm>
            <a:off x="9713412" y="5085950"/>
            <a:ext cx="22535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200" b="1" dirty="0" smtClean="0">
                <a:solidFill>
                  <a:srgbClr val="21646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CONSULTA E AUDIÊNCIA PÚBLICAS </a:t>
            </a:r>
            <a:r>
              <a:rPr lang="pt-BR" sz="1100" b="1" dirty="0" smtClean="0">
                <a:solidFill>
                  <a:srgbClr val="21646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Nº</a:t>
            </a:r>
            <a:r>
              <a:rPr lang="pt-BR" sz="1200" b="1" dirty="0" smtClean="0">
                <a:solidFill>
                  <a:srgbClr val="21646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7/2021</a:t>
            </a:r>
            <a:endParaRPr lang="pt-BR" sz="1200" b="1" dirty="0">
              <a:solidFill>
                <a:srgbClr val="21646C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7" name="CaixaDeTexto 36"/>
          <p:cNvSpPr txBox="1"/>
          <p:nvPr/>
        </p:nvSpPr>
        <p:spPr>
          <a:xfrm>
            <a:off x="9713412" y="5493754"/>
            <a:ext cx="225356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BR" sz="105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Revisão do Marco Regulatório da Revenda Varejista de Combustíveis, incluindo certa flexibilização da tutela regulatória de fidelidade à bandeira</a:t>
            </a:r>
            <a:endParaRPr lang="pt-BR" sz="1050" dirty="0">
              <a:solidFill>
                <a:schemeClr val="bg1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21" name="CaixaDeTexto 20">
            <a:extLst>
              <a:ext uri="{FF2B5EF4-FFF2-40B4-BE49-F238E27FC236}">
                <a16:creationId xmlns:a16="http://schemas.microsoft.com/office/drawing/2014/main" id="{C4D4D852-D6BD-4872-ACA0-2B6F5DEAB6FD}"/>
              </a:ext>
            </a:extLst>
          </p:cNvPr>
          <p:cNvSpPr txBox="1"/>
          <p:nvPr/>
        </p:nvSpPr>
        <p:spPr>
          <a:xfrm>
            <a:off x="1869171" y="1608050"/>
            <a:ext cx="2125430" cy="2843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200" b="1" dirty="0" smtClean="0">
                <a:solidFill>
                  <a:srgbClr val="21646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PORTARIA MME </a:t>
            </a:r>
            <a:r>
              <a:rPr lang="pt-BR" sz="1100" b="1" dirty="0" smtClean="0">
                <a:solidFill>
                  <a:srgbClr val="21646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</a:t>
            </a:r>
            <a:r>
              <a:rPr lang="pt-BR" sz="1050" b="1" dirty="0" smtClean="0">
                <a:solidFill>
                  <a:srgbClr val="21646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º </a:t>
            </a:r>
            <a:r>
              <a:rPr lang="pt-BR" sz="1200" b="1" dirty="0" smtClean="0">
                <a:solidFill>
                  <a:srgbClr val="21646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61/1995</a:t>
            </a:r>
            <a:endParaRPr lang="pt-BR" sz="1200" b="1" dirty="0">
              <a:solidFill>
                <a:srgbClr val="21646C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6" name="CaixaDeTexto 25"/>
          <p:cNvSpPr txBox="1"/>
          <p:nvPr/>
        </p:nvSpPr>
        <p:spPr>
          <a:xfrm>
            <a:off x="1601004" y="1821401"/>
            <a:ext cx="2657344" cy="12695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BR" sz="105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“Art. 11 </a:t>
            </a:r>
            <a:r>
              <a:rPr lang="pt-BR" sz="1000" dirty="0" smtClean="0">
                <a:latin typeface="+mj-lt"/>
                <a:cs typeface="Calibri Light" panose="020F0302020204030204" pitchFamily="34" charset="0"/>
              </a:rPr>
              <a:t>- </a:t>
            </a:r>
            <a:r>
              <a:rPr lang="pt-BR" sz="1000" dirty="0">
                <a:latin typeface="+mj-lt"/>
              </a:rPr>
              <a:t>O revendedor varejista que exibir a marca de </a:t>
            </a:r>
            <a:r>
              <a:rPr lang="pt-BR" sz="1000" dirty="0" smtClean="0">
                <a:latin typeface="+mj-lt"/>
              </a:rPr>
              <a:t>uma </a:t>
            </a:r>
            <a:r>
              <a:rPr lang="pt-BR" sz="1000" dirty="0">
                <a:latin typeface="+mj-lt"/>
              </a:rPr>
              <a:t>distribuidora, somente poderá adquirir combustíveis da referida </a:t>
            </a:r>
            <a:r>
              <a:rPr lang="pt-BR" sz="1000" dirty="0" smtClean="0">
                <a:latin typeface="+mj-lt"/>
              </a:rPr>
              <a:t>distribuidora.</a:t>
            </a:r>
          </a:p>
          <a:p>
            <a:pPr algn="just"/>
            <a:endParaRPr lang="pt-BR" sz="400" dirty="0" smtClean="0">
              <a:latin typeface="+mj-lt"/>
            </a:endParaRPr>
          </a:p>
          <a:p>
            <a:pPr algn="just"/>
            <a:r>
              <a:rPr lang="pt-BR" sz="1000" dirty="0" smtClean="0">
                <a:latin typeface="+mj-lt"/>
              </a:rPr>
              <a:t>Parágrafo </a:t>
            </a:r>
            <a:r>
              <a:rPr lang="pt-BR" sz="1000" dirty="0">
                <a:latin typeface="+mj-lt"/>
              </a:rPr>
              <a:t>único. O revendedor varejista que não exiba marca </a:t>
            </a:r>
            <a:r>
              <a:rPr lang="pt-BR" sz="1000" dirty="0" smtClean="0">
                <a:latin typeface="+mj-lt"/>
              </a:rPr>
              <a:t>comercial </a:t>
            </a:r>
            <a:r>
              <a:rPr lang="pt-BR" sz="1000" dirty="0">
                <a:latin typeface="+mj-lt"/>
              </a:rPr>
              <a:t>de distribuidora poderá adquirir combustíveis de qualquer </a:t>
            </a:r>
            <a:r>
              <a:rPr lang="pt-BR" sz="1000" dirty="0" smtClean="0">
                <a:latin typeface="+mj-lt"/>
              </a:rPr>
              <a:t>distribuidora...”</a:t>
            </a:r>
            <a:endParaRPr lang="pt-BR" sz="1000" dirty="0">
              <a:solidFill>
                <a:schemeClr val="bg1"/>
              </a:solidFill>
              <a:latin typeface="+mj-lt"/>
              <a:cs typeface="Calibri Light" panose="020F0302020204030204" pitchFamily="34" charset="0"/>
            </a:endParaRPr>
          </a:p>
        </p:txBody>
      </p:sp>
      <p:cxnSp>
        <p:nvCxnSpPr>
          <p:cNvPr id="27" name="Conector reto 26"/>
          <p:cNvCxnSpPr/>
          <p:nvPr/>
        </p:nvCxnSpPr>
        <p:spPr>
          <a:xfrm>
            <a:off x="2929676" y="2923826"/>
            <a:ext cx="0" cy="6120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CaixaDeTexto 27">
            <a:extLst>
              <a:ext uri="{FF2B5EF4-FFF2-40B4-BE49-F238E27FC236}">
                <a16:creationId xmlns:a16="http://schemas.microsoft.com/office/drawing/2014/main" id="{C4D4D852-D6BD-4872-ACA0-2B6F5DEAB6FD}"/>
              </a:ext>
            </a:extLst>
          </p:cNvPr>
          <p:cNvSpPr txBox="1"/>
          <p:nvPr/>
        </p:nvSpPr>
        <p:spPr>
          <a:xfrm>
            <a:off x="235293" y="5088144"/>
            <a:ext cx="249173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200" b="1" dirty="0" smtClean="0">
                <a:solidFill>
                  <a:srgbClr val="21646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PORTARIA</a:t>
            </a:r>
            <a:r>
              <a:rPr lang="pt-BR" sz="1050" b="1" dirty="0" smtClean="0">
                <a:solidFill>
                  <a:srgbClr val="21646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pt-BR" sz="1200" b="1" dirty="0" smtClean="0">
                <a:solidFill>
                  <a:srgbClr val="21646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MIN. INFRA.</a:t>
            </a:r>
            <a:r>
              <a:rPr lang="pt-BR" sz="1050" b="1" dirty="0" smtClean="0">
                <a:solidFill>
                  <a:srgbClr val="21646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pt-BR" sz="1100" b="1" dirty="0" smtClean="0">
                <a:solidFill>
                  <a:srgbClr val="21646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</a:t>
            </a:r>
            <a:r>
              <a:rPr lang="pt-BR" sz="1050" b="1" dirty="0" smtClean="0">
                <a:solidFill>
                  <a:srgbClr val="21646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º </a:t>
            </a:r>
            <a:r>
              <a:rPr lang="pt-BR" sz="1200" b="1" dirty="0" smtClean="0">
                <a:solidFill>
                  <a:srgbClr val="21646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253/1991</a:t>
            </a:r>
            <a:endParaRPr lang="pt-BR" sz="1200" b="1" dirty="0">
              <a:solidFill>
                <a:srgbClr val="21646C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6" name="CaixaDeTexto 35"/>
          <p:cNvSpPr txBox="1"/>
          <p:nvPr/>
        </p:nvSpPr>
        <p:spPr>
          <a:xfrm>
            <a:off x="260986" y="5332172"/>
            <a:ext cx="2375568" cy="9002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BR" sz="1050" dirty="0" smtClean="0">
                <a:latin typeface="+mj-lt"/>
                <a:cs typeface="Calibri Light" panose="020F0302020204030204" pitchFamily="34" charset="0"/>
              </a:rPr>
              <a:t>“Art. 12 - </a:t>
            </a:r>
            <a:r>
              <a:rPr lang="pt-BR" sz="1050" dirty="0">
                <a:latin typeface="+mj-lt"/>
                <a:cs typeface="Calibri Light" panose="020F0302020204030204" pitchFamily="34" charset="0"/>
              </a:rPr>
              <a:t>As relações comercial e contratual entre d</a:t>
            </a:r>
            <a:r>
              <a:rPr lang="pt-BR" sz="1050" dirty="0" smtClean="0">
                <a:latin typeface="+mj-lt"/>
                <a:cs typeface="Calibri Light" panose="020F0302020204030204" pitchFamily="34" charset="0"/>
              </a:rPr>
              <a:t>istribuidoras</a:t>
            </a:r>
            <a:r>
              <a:rPr lang="pt-BR" sz="1050" dirty="0">
                <a:latin typeface="+mj-lt"/>
                <a:cs typeface="Calibri Light" panose="020F0302020204030204" pitchFamily="34" charset="0"/>
              </a:rPr>
              <a:t>, </a:t>
            </a:r>
            <a:r>
              <a:rPr lang="pt-BR" sz="1050" dirty="0" smtClean="0">
                <a:latin typeface="+mj-lt"/>
                <a:cs typeface="Calibri Light" panose="020F0302020204030204" pitchFamily="34" charset="0"/>
              </a:rPr>
              <a:t>revendedores</a:t>
            </a:r>
            <a:r>
              <a:rPr lang="pt-BR" sz="1050" dirty="0">
                <a:latin typeface="+mj-lt"/>
                <a:cs typeface="Calibri Light" panose="020F0302020204030204" pitchFamily="34" charset="0"/>
              </a:rPr>
              <a:t>, </a:t>
            </a:r>
            <a:r>
              <a:rPr lang="pt-BR" sz="1050" dirty="0" smtClean="0">
                <a:latin typeface="+mj-lt"/>
                <a:cs typeface="Calibri Light" panose="020F0302020204030204" pitchFamily="34" charset="0"/>
              </a:rPr>
              <a:t>transportadores </a:t>
            </a:r>
            <a:r>
              <a:rPr lang="pt-BR" sz="1050" dirty="0">
                <a:latin typeface="+mj-lt"/>
                <a:cs typeface="Calibri Light" panose="020F0302020204030204" pitchFamily="34" charset="0"/>
              </a:rPr>
              <a:t>e </a:t>
            </a:r>
            <a:r>
              <a:rPr lang="pt-BR" sz="1050" dirty="0" smtClean="0">
                <a:latin typeface="+mj-lt"/>
                <a:cs typeface="Calibri Light" panose="020F0302020204030204" pitchFamily="34" charset="0"/>
              </a:rPr>
              <a:t>consumidores </a:t>
            </a:r>
            <a:r>
              <a:rPr lang="pt-BR" sz="1050" dirty="0">
                <a:latin typeface="+mj-lt"/>
                <a:cs typeface="Calibri Light" panose="020F0302020204030204" pitchFamily="34" charset="0"/>
              </a:rPr>
              <a:t>são do exclusivo interesse e conveniência dos mesmos.”</a:t>
            </a:r>
            <a:endParaRPr lang="pt-BR" sz="1050" dirty="0">
              <a:solidFill>
                <a:schemeClr val="bg1"/>
              </a:solidFill>
              <a:latin typeface="+mj-lt"/>
              <a:cs typeface="Calibri Light" panose="020F0302020204030204" pitchFamily="34" charset="0"/>
            </a:endParaRPr>
          </a:p>
        </p:txBody>
      </p:sp>
      <p:cxnSp>
        <p:nvCxnSpPr>
          <p:cNvPr id="38" name="Conector reto 37"/>
          <p:cNvCxnSpPr/>
          <p:nvPr/>
        </p:nvCxnSpPr>
        <p:spPr>
          <a:xfrm>
            <a:off x="1391951" y="4200154"/>
            <a:ext cx="0" cy="9000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37707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69237" y="0"/>
            <a:ext cx="1178999" cy="1607127"/>
          </a:xfrm>
          <a:prstGeom prst="rect">
            <a:avLst/>
          </a:prstGeom>
        </p:spPr>
      </p:pic>
      <p:sp>
        <p:nvSpPr>
          <p:cNvPr id="16" name="Retângulo 15"/>
          <p:cNvSpPr/>
          <p:nvPr/>
        </p:nvSpPr>
        <p:spPr>
          <a:xfrm>
            <a:off x="0" y="6593865"/>
            <a:ext cx="12192000" cy="264134"/>
          </a:xfrm>
          <a:prstGeom prst="rect">
            <a:avLst/>
          </a:prstGeom>
          <a:solidFill>
            <a:srgbClr val="42646C"/>
          </a:solidFill>
          <a:ln>
            <a:solidFill>
              <a:srgbClr val="42646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1791" tIns="20896" rIns="41791" bIns="20896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pt-BR" sz="1400" dirty="0"/>
          </a:p>
        </p:txBody>
      </p:sp>
      <p:sp>
        <p:nvSpPr>
          <p:cNvPr id="18" name="CaixaDeTexto 17">
            <a:extLst>
              <a:ext uri="{FF2B5EF4-FFF2-40B4-BE49-F238E27FC236}">
                <a16:creationId xmlns:a16="http://schemas.microsoft.com/office/drawing/2014/main" id="{C4D4D852-D6BD-4872-ACA0-2B6F5DEAB6FD}"/>
              </a:ext>
            </a:extLst>
          </p:cNvPr>
          <p:cNvSpPr txBox="1"/>
          <p:nvPr/>
        </p:nvSpPr>
        <p:spPr>
          <a:xfrm>
            <a:off x="250074" y="393889"/>
            <a:ext cx="97474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200" b="1" dirty="0" smtClean="0">
                <a:solidFill>
                  <a:srgbClr val="21646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“P</a:t>
            </a:r>
            <a:r>
              <a:rPr lang="pt-BR" sz="2400" b="1" dirty="0" smtClean="0">
                <a:solidFill>
                  <a:srgbClr val="21646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ROTEÇÃO</a:t>
            </a:r>
            <a:r>
              <a:rPr lang="pt-BR" sz="3200" b="1" dirty="0" smtClean="0">
                <a:solidFill>
                  <a:srgbClr val="21646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”</a:t>
            </a:r>
            <a:r>
              <a:rPr lang="pt-BR" sz="2400" b="1" dirty="0" smtClean="0">
                <a:solidFill>
                  <a:srgbClr val="21646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AO </a:t>
            </a:r>
            <a:r>
              <a:rPr lang="pt-BR" sz="3200" b="1" dirty="0" smtClean="0">
                <a:solidFill>
                  <a:srgbClr val="21646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</a:t>
            </a:r>
            <a:r>
              <a:rPr lang="pt-BR" sz="2400" b="1" dirty="0" smtClean="0">
                <a:solidFill>
                  <a:srgbClr val="21646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ONSUMIDOR</a:t>
            </a:r>
            <a:r>
              <a:rPr lang="pt-BR" sz="2800" b="1" dirty="0" smtClean="0">
                <a:solidFill>
                  <a:srgbClr val="21646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?</a:t>
            </a:r>
            <a:endParaRPr lang="pt-BR" sz="2400" b="1" dirty="0">
              <a:solidFill>
                <a:srgbClr val="21646C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 rotWithShape="1">
          <a:blip r:embed="rId3"/>
          <a:srcRect l="2168" r="2703"/>
          <a:stretch/>
        </p:blipFill>
        <p:spPr>
          <a:xfrm>
            <a:off x="4093904" y="3755720"/>
            <a:ext cx="7254332" cy="2209682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10" name="Imagem 9"/>
          <p:cNvPicPr>
            <a:picLocks noChangeAspect="1"/>
          </p:cNvPicPr>
          <p:nvPr/>
        </p:nvPicPr>
        <p:blipFill rotWithShape="1">
          <a:blip r:embed="rId4"/>
          <a:srcRect t="21219"/>
          <a:stretch/>
        </p:blipFill>
        <p:spPr>
          <a:xfrm>
            <a:off x="731337" y="1820792"/>
            <a:ext cx="5364663" cy="1879848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11" name="CaixaDeTexto 10">
            <a:extLst>
              <a:ext uri="{FF2B5EF4-FFF2-40B4-BE49-F238E27FC236}">
                <a16:creationId xmlns:a16="http://schemas.microsoft.com/office/drawing/2014/main" id="{C4D4D852-D6BD-4872-ACA0-2B6F5DEAB6FD}"/>
              </a:ext>
            </a:extLst>
          </p:cNvPr>
          <p:cNvSpPr txBox="1"/>
          <p:nvPr/>
        </p:nvSpPr>
        <p:spPr>
          <a:xfrm>
            <a:off x="2516825" y="905742"/>
            <a:ext cx="53919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200" b="1" dirty="0" smtClean="0">
                <a:solidFill>
                  <a:srgbClr val="21646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</a:t>
            </a:r>
            <a:r>
              <a:rPr lang="pt-BR" sz="2400" b="1" dirty="0" smtClean="0">
                <a:solidFill>
                  <a:srgbClr val="21646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OM A </a:t>
            </a:r>
            <a:r>
              <a:rPr lang="pt-BR" sz="2800" b="1" dirty="0" smtClean="0">
                <a:solidFill>
                  <a:srgbClr val="21646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</a:t>
            </a:r>
            <a:r>
              <a:rPr lang="pt-BR" sz="2400" b="1" dirty="0" smtClean="0">
                <a:solidFill>
                  <a:srgbClr val="21646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ALAVRA, A </a:t>
            </a:r>
            <a:r>
              <a:rPr lang="pt-BR" sz="3200" b="1" dirty="0" smtClean="0">
                <a:solidFill>
                  <a:srgbClr val="21646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</a:t>
            </a:r>
            <a:r>
              <a:rPr lang="pt-BR" sz="2400" b="1" dirty="0" smtClean="0">
                <a:solidFill>
                  <a:srgbClr val="21646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ENACON...</a:t>
            </a:r>
          </a:p>
        </p:txBody>
      </p:sp>
    </p:spTree>
    <p:extLst>
      <p:ext uri="{BB962C8B-B14F-4D97-AF65-F5344CB8AC3E}">
        <p14:creationId xmlns:p14="http://schemas.microsoft.com/office/powerpoint/2010/main" val="2525261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tângulo 15"/>
          <p:cNvSpPr/>
          <p:nvPr/>
        </p:nvSpPr>
        <p:spPr>
          <a:xfrm>
            <a:off x="0" y="6593865"/>
            <a:ext cx="12192000" cy="264134"/>
          </a:xfrm>
          <a:prstGeom prst="rect">
            <a:avLst/>
          </a:prstGeom>
          <a:solidFill>
            <a:srgbClr val="42646C"/>
          </a:solidFill>
          <a:ln>
            <a:solidFill>
              <a:srgbClr val="42646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1791" tIns="20896" rIns="41791" bIns="20896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pt-BR" sz="1400" dirty="0"/>
          </a:p>
        </p:txBody>
      </p:sp>
      <p:pic>
        <p:nvPicPr>
          <p:cNvPr id="10" name="Imagem 9"/>
          <p:cNvPicPr>
            <a:picLocks noChangeAspect="1"/>
          </p:cNvPicPr>
          <p:nvPr/>
        </p:nvPicPr>
        <p:blipFill rotWithShape="1">
          <a:blip r:embed="rId2"/>
          <a:srcRect t="21219"/>
          <a:stretch/>
        </p:blipFill>
        <p:spPr>
          <a:xfrm>
            <a:off x="731337" y="1820792"/>
            <a:ext cx="5364663" cy="1879848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2" name="Imagem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65539" y="3875955"/>
            <a:ext cx="7977282" cy="2021772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8" name="Imagem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69237" y="0"/>
            <a:ext cx="1178999" cy="1607127"/>
          </a:xfrm>
          <a:prstGeom prst="rect">
            <a:avLst/>
          </a:prstGeom>
        </p:spPr>
      </p:pic>
      <p:sp>
        <p:nvSpPr>
          <p:cNvPr id="12" name="CaixaDeTexto 11">
            <a:extLst>
              <a:ext uri="{FF2B5EF4-FFF2-40B4-BE49-F238E27FC236}">
                <a16:creationId xmlns:a16="http://schemas.microsoft.com/office/drawing/2014/main" id="{C4D4D852-D6BD-4872-ACA0-2B6F5DEAB6FD}"/>
              </a:ext>
            </a:extLst>
          </p:cNvPr>
          <p:cNvSpPr txBox="1"/>
          <p:nvPr/>
        </p:nvSpPr>
        <p:spPr>
          <a:xfrm>
            <a:off x="250074" y="393889"/>
            <a:ext cx="97474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200" b="1" dirty="0" smtClean="0">
                <a:solidFill>
                  <a:srgbClr val="21646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“D</a:t>
            </a:r>
            <a:r>
              <a:rPr lang="pt-BR" sz="2400" b="1" dirty="0" smtClean="0">
                <a:solidFill>
                  <a:srgbClr val="21646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IFERENCIAÇÃO</a:t>
            </a:r>
            <a:r>
              <a:rPr lang="pt-BR" sz="3200" b="1" dirty="0" smtClean="0">
                <a:solidFill>
                  <a:srgbClr val="21646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”</a:t>
            </a:r>
            <a:r>
              <a:rPr lang="pt-BR" sz="2400" b="1" dirty="0" smtClean="0">
                <a:solidFill>
                  <a:srgbClr val="21646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DE </a:t>
            </a:r>
            <a:r>
              <a:rPr lang="pt-BR" sz="3200" b="1" dirty="0" smtClean="0">
                <a:solidFill>
                  <a:srgbClr val="21646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Q</a:t>
            </a:r>
            <a:r>
              <a:rPr lang="pt-BR" sz="2400" b="1" dirty="0" smtClean="0">
                <a:solidFill>
                  <a:srgbClr val="21646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UALIDADE ENTRE </a:t>
            </a:r>
            <a:r>
              <a:rPr lang="pt-BR" sz="3200" b="1" i="1" dirty="0" smtClean="0">
                <a:solidFill>
                  <a:srgbClr val="21646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</a:t>
            </a:r>
            <a:r>
              <a:rPr lang="pt-BR" sz="2400" b="1" i="1" dirty="0" smtClean="0">
                <a:solidFill>
                  <a:srgbClr val="21646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OMMODITIES</a:t>
            </a:r>
            <a:r>
              <a:rPr lang="pt-BR" sz="2800" b="1" dirty="0" smtClean="0">
                <a:solidFill>
                  <a:srgbClr val="21646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?</a:t>
            </a:r>
            <a:endParaRPr lang="pt-BR" sz="2400" b="1" dirty="0">
              <a:solidFill>
                <a:srgbClr val="21646C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3" name="CaixaDeTexto 12">
            <a:extLst>
              <a:ext uri="{FF2B5EF4-FFF2-40B4-BE49-F238E27FC236}">
                <a16:creationId xmlns:a16="http://schemas.microsoft.com/office/drawing/2014/main" id="{C4D4D852-D6BD-4872-ACA0-2B6F5DEAB6FD}"/>
              </a:ext>
            </a:extLst>
          </p:cNvPr>
          <p:cNvSpPr txBox="1"/>
          <p:nvPr/>
        </p:nvSpPr>
        <p:spPr>
          <a:xfrm>
            <a:off x="2516825" y="905742"/>
            <a:ext cx="53919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200" b="1" dirty="0" smtClean="0">
                <a:solidFill>
                  <a:srgbClr val="21646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</a:t>
            </a:r>
            <a:r>
              <a:rPr lang="pt-BR" sz="2400" b="1" dirty="0" smtClean="0">
                <a:solidFill>
                  <a:srgbClr val="21646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OM A </a:t>
            </a:r>
            <a:r>
              <a:rPr lang="pt-BR" sz="2800" b="1" dirty="0" smtClean="0">
                <a:solidFill>
                  <a:srgbClr val="21646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</a:t>
            </a:r>
            <a:r>
              <a:rPr lang="pt-BR" sz="2400" b="1" dirty="0" smtClean="0">
                <a:solidFill>
                  <a:srgbClr val="21646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ALAVRA, A </a:t>
            </a:r>
            <a:r>
              <a:rPr lang="pt-BR" sz="3200" b="1" dirty="0" smtClean="0">
                <a:solidFill>
                  <a:srgbClr val="21646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</a:t>
            </a:r>
            <a:r>
              <a:rPr lang="pt-BR" sz="2400" b="1" dirty="0" smtClean="0">
                <a:solidFill>
                  <a:srgbClr val="21646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ENACON...</a:t>
            </a:r>
          </a:p>
        </p:txBody>
      </p:sp>
    </p:spTree>
    <p:extLst>
      <p:ext uri="{BB962C8B-B14F-4D97-AF65-F5344CB8AC3E}">
        <p14:creationId xmlns:p14="http://schemas.microsoft.com/office/powerpoint/2010/main" val="1363786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69237" y="0"/>
            <a:ext cx="1178999" cy="1607127"/>
          </a:xfrm>
          <a:prstGeom prst="rect">
            <a:avLst/>
          </a:prstGeom>
        </p:spPr>
      </p:pic>
      <p:sp>
        <p:nvSpPr>
          <p:cNvPr id="16" name="Retângulo 15"/>
          <p:cNvSpPr/>
          <p:nvPr/>
        </p:nvSpPr>
        <p:spPr>
          <a:xfrm>
            <a:off x="0" y="6593865"/>
            <a:ext cx="12192000" cy="264134"/>
          </a:xfrm>
          <a:prstGeom prst="rect">
            <a:avLst/>
          </a:prstGeom>
          <a:solidFill>
            <a:srgbClr val="42646C"/>
          </a:solidFill>
          <a:ln>
            <a:solidFill>
              <a:srgbClr val="42646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1791" tIns="20896" rIns="41791" bIns="20896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pt-BR" sz="1400" dirty="0"/>
          </a:p>
        </p:txBody>
      </p:sp>
      <p:pic>
        <p:nvPicPr>
          <p:cNvPr id="10" name="Imagem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6117" y="2068887"/>
            <a:ext cx="6837328" cy="3843494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11" name="Retângulo 10"/>
          <p:cNvSpPr/>
          <p:nvPr/>
        </p:nvSpPr>
        <p:spPr>
          <a:xfrm>
            <a:off x="7260129" y="2813143"/>
            <a:ext cx="4408188" cy="356201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2" name="CaixaDeTexto 11"/>
          <p:cNvSpPr txBox="1"/>
          <p:nvPr/>
        </p:nvSpPr>
        <p:spPr>
          <a:xfrm>
            <a:off x="7433308" y="3031847"/>
            <a:ext cx="4061830" cy="30775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2600"/>
              </a:lnSpc>
            </a:pPr>
            <a:r>
              <a:rPr lang="pt-BR" sz="2000" dirty="0" smtClean="0">
                <a:latin typeface="+mj-lt"/>
              </a:rPr>
              <a:t>Segundo a PGF, a alteração na tutela da fidelidade à bandeira </a:t>
            </a:r>
            <a:r>
              <a:rPr lang="pt-BR" sz="2000" b="1" dirty="0" smtClean="0"/>
              <a:t>não fere nenhum dispositivo legal</a:t>
            </a:r>
            <a:r>
              <a:rPr lang="pt-BR" sz="2000" dirty="0" smtClean="0">
                <a:latin typeface="+mj-lt"/>
              </a:rPr>
              <a:t> e </a:t>
            </a:r>
            <a:r>
              <a:rPr lang="pt-BR" sz="2000" b="1" dirty="0" smtClean="0"/>
              <a:t>continua garantindo o direito do consumidor</a:t>
            </a:r>
            <a:r>
              <a:rPr lang="pt-BR" sz="2000" dirty="0" smtClean="0">
                <a:latin typeface="+mj-lt"/>
              </a:rPr>
              <a:t>, além disso, encontra-se motivada com as considerações de </a:t>
            </a:r>
            <a:r>
              <a:rPr lang="pt-BR" sz="2000" b="1" dirty="0" smtClean="0"/>
              <a:t>razoabilidade e proporcionalidade pertinentes à discricionariedade administrativa </a:t>
            </a:r>
            <a:r>
              <a:rPr lang="pt-BR" sz="2000" dirty="0" smtClean="0">
                <a:latin typeface="+mj-lt"/>
              </a:rPr>
              <a:t>da área técnica.</a:t>
            </a:r>
            <a:endParaRPr lang="pt-BR" sz="2000" dirty="0">
              <a:latin typeface="+mj-lt"/>
            </a:endParaRPr>
          </a:p>
        </p:txBody>
      </p:sp>
      <p:sp>
        <p:nvSpPr>
          <p:cNvPr id="13" name="CaixaDeTexto 12">
            <a:extLst>
              <a:ext uri="{FF2B5EF4-FFF2-40B4-BE49-F238E27FC236}">
                <a16:creationId xmlns:a16="http://schemas.microsoft.com/office/drawing/2014/main" id="{C4D4D852-D6BD-4872-ACA0-2B6F5DEAB6FD}"/>
              </a:ext>
            </a:extLst>
          </p:cNvPr>
          <p:cNvSpPr txBox="1"/>
          <p:nvPr/>
        </p:nvSpPr>
        <p:spPr>
          <a:xfrm>
            <a:off x="251646" y="317652"/>
            <a:ext cx="53919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600" b="1" dirty="0" smtClean="0">
                <a:solidFill>
                  <a:srgbClr val="21646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</a:t>
            </a:r>
            <a:r>
              <a:rPr lang="pt-BR" sz="2800" b="1" dirty="0" smtClean="0">
                <a:solidFill>
                  <a:srgbClr val="21646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OM A </a:t>
            </a:r>
            <a:r>
              <a:rPr lang="pt-BR" sz="3200" b="1" dirty="0" smtClean="0">
                <a:solidFill>
                  <a:srgbClr val="21646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</a:t>
            </a:r>
            <a:r>
              <a:rPr lang="pt-BR" sz="2800" b="1" dirty="0" smtClean="0">
                <a:solidFill>
                  <a:srgbClr val="21646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ALAVRA, A </a:t>
            </a:r>
            <a:r>
              <a:rPr lang="pt-BR" sz="3600" b="1" dirty="0" smtClean="0">
                <a:solidFill>
                  <a:srgbClr val="21646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</a:t>
            </a:r>
            <a:r>
              <a:rPr lang="pt-BR" sz="3200" b="1" dirty="0" smtClean="0">
                <a:solidFill>
                  <a:srgbClr val="21646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GF</a:t>
            </a:r>
            <a:r>
              <a:rPr lang="pt-BR" sz="2800" b="1" dirty="0" smtClean="0">
                <a:solidFill>
                  <a:srgbClr val="21646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...</a:t>
            </a:r>
          </a:p>
        </p:txBody>
      </p:sp>
      <p:cxnSp>
        <p:nvCxnSpPr>
          <p:cNvPr id="14" name="Conector reto 13"/>
          <p:cNvCxnSpPr/>
          <p:nvPr/>
        </p:nvCxnSpPr>
        <p:spPr>
          <a:xfrm>
            <a:off x="539496" y="3922776"/>
            <a:ext cx="3236976" cy="0"/>
          </a:xfrm>
          <a:prstGeom prst="line">
            <a:avLst/>
          </a:prstGeom>
          <a:ln>
            <a:solidFill>
              <a:srgbClr val="42646C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04692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69237" y="0"/>
            <a:ext cx="1178999" cy="1607127"/>
          </a:xfrm>
          <a:prstGeom prst="rect">
            <a:avLst/>
          </a:prstGeom>
        </p:spPr>
      </p:pic>
      <p:sp>
        <p:nvSpPr>
          <p:cNvPr id="16" name="Retângulo 15"/>
          <p:cNvSpPr/>
          <p:nvPr/>
        </p:nvSpPr>
        <p:spPr>
          <a:xfrm>
            <a:off x="0" y="6593865"/>
            <a:ext cx="12192000" cy="264134"/>
          </a:xfrm>
          <a:prstGeom prst="rect">
            <a:avLst/>
          </a:prstGeom>
          <a:solidFill>
            <a:srgbClr val="42646C"/>
          </a:solidFill>
          <a:ln>
            <a:solidFill>
              <a:srgbClr val="42646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1791" tIns="20896" rIns="41791" bIns="20896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pt-BR" sz="1400" dirty="0"/>
          </a:p>
        </p:txBody>
      </p:sp>
      <p:pic>
        <p:nvPicPr>
          <p:cNvPr id="5" name="Imagem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3098"/>
          <a:stretch/>
        </p:blipFill>
        <p:spPr>
          <a:xfrm>
            <a:off x="1238000" y="2060676"/>
            <a:ext cx="9715999" cy="1837690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8" name="CaixaDeTexto 7">
            <a:extLst>
              <a:ext uri="{FF2B5EF4-FFF2-40B4-BE49-F238E27FC236}">
                <a16:creationId xmlns:a16="http://schemas.microsoft.com/office/drawing/2014/main" id="{C4D4D852-D6BD-4872-ACA0-2B6F5DEAB6FD}"/>
              </a:ext>
            </a:extLst>
          </p:cNvPr>
          <p:cNvSpPr txBox="1"/>
          <p:nvPr/>
        </p:nvSpPr>
        <p:spPr>
          <a:xfrm>
            <a:off x="251646" y="317652"/>
            <a:ext cx="53919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600" b="1" dirty="0" smtClean="0">
                <a:solidFill>
                  <a:srgbClr val="21646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</a:t>
            </a:r>
            <a:r>
              <a:rPr lang="pt-BR" sz="2800" b="1" dirty="0" smtClean="0">
                <a:solidFill>
                  <a:srgbClr val="21646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OM A </a:t>
            </a:r>
            <a:r>
              <a:rPr lang="pt-BR" sz="3200" b="1" dirty="0" smtClean="0">
                <a:solidFill>
                  <a:srgbClr val="21646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</a:t>
            </a:r>
            <a:r>
              <a:rPr lang="pt-BR" sz="2800" b="1" dirty="0" smtClean="0">
                <a:solidFill>
                  <a:srgbClr val="21646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ALAVRA, A </a:t>
            </a:r>
            <a:r>
              <a:rPr lang="pt-BR" sz="3600" b="1" dirty="0" smtClean="0">
                <a:solidFill>
                  <a:srgbClr val="21646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</a:t>
            </a:r>
            <a:r>
              <a:rPr lang="pt-BR" sz="3200" b="1" dirty="0" smtClean="0">
                <a:solidFill>
                  <a:srgbClr val="21646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DL</a:t>
            </a:r>
            <a:r>
              <a:rPr lang="pt-BR" sz="2800" b="1" dirty="0" smtClean="0">
                <a:solidFill>
                  <a:srgbClr val="21646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...</a:t>
            </a:r>
          </a:p>
        </p:txBody>
      </p:sp>
      <p:pic>
        <p:nvPicPr>
          <p:cNvPr id="7" name="Imagem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07431" y="4217751"/>
            <a:ext cx="5377138" cy="1554615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3863282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335D6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ixaDeTexto 2">
            <a:extLst>
              <a:ext uri="{FF2B5EF4-FFF2-40B4-BE49-F238E27FC236}">
                <a16:creationId xmlns:a16="http://schemas.microsoft.com/office/drawing/2014/main" id="{691D13BD-2901-4CFA-8FF9-1F22417ED639}"/>
              </a:ext>
            </a:extLst>
          </p:cNvPr>
          <p:cNvSpPr txBox="1"/>
          <p:nvPr/>
        </p:nvSpPr>
        <p:spPr>
          <a:xfrm>
            <a:off x="1" y="3094269"/>
            <a:ext cx="12191999" cy="144655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pt-BR" sz="4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C</a:t>
            </a:r>
            <a:r>
              <a:rPr lang="pt-BR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ONSIDERAÇÕES SOBRE </a:t>
            </a:r>
            <a:r>
              <a:rPr lang="pt-BR" sz="3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O</a:t>
            </a:r>
            <a:r>
              <a:rPr lang="pt-BR" sz="4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 A</a:t>
            </a:r>
            <a:r>
              <a:rPr lang="pt-BR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BASTECIMENTO </a:t>
            </a:r>
            <a:br>
              <a:rPr lang="pt-BR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pt-BR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FORA DAS </a:t>
            </a:r>
            <a:r>
              <a:rPr lang="pt-BR" sz="4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I</a:t>
            </a:r>
            <a:r>
              <a:rPr lang="pt-BR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NSTALAÇÕES DE </a:t>
            </a:r>
            <a:r>
              <a:rPr lang="pt-BR" sz="4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R</a:t>
            </a:r>
            <a:r>
              <a:rPr lang="pt-BR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EVENDA</a:t>
            </a:r>
            <a:endParaRPr lang="pt-BR" sz="4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5" name="Imagem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46968" y="0"/>
            <a:ext cx="1498064" cy="2096655"/>
          </a:xfrm>
          <a:prstGeom prst="rect">
            <a:avLst/>
          </a:prstGeom>
        </p:spPr>
      </p:pic>
      <p:sp>
        <p:nvSpPr>
          <p:cNvPr id="4" name="Retângulo 3"/>
          <p:cNvSpPr/>
          <p:nvPr/>
        </p:nvSpPr>
        <p:spPr>
          <a:xfrm>
            <a:off x="0" y="6356256"/>
            <a:ext cx="12192000" cy="50174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794941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m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69237" y="0"/>
            <a:ext cx="1178999" cy="1607127"/>
          </a:xfrm>
          <a:prstGeom prst="rect">
            <a:avLst/>
          </a:prstGeom>
        </p:spPr>
      </p:pic>
      <p:sp>
        <p:nvSpPr>
          <p:cNvPr id="6" name="CaixaDeTexto 5">
            <a:extLst>
              <a:ext uri="{FF2B5EF4-FFF2-40B4-BE49-F238E27FC236}">
                <a16:creationId xmlns:a16="http://schemas.microsoft.com/office/drawing/2014/main" id="{C4D4D852-D6BD-4872-ACA0-2B6F5DEAB6FD}"/>
              </a:ext>
            </a:extLst>
          </p:cNvPr>
          <p:cNvSpPr txBox="1"/>
          <p:nvPr/>
        </p:nvSpPr>
        <p:spPr>
          <a:xfrm>
            <a:off x="253374" y="384832"/>
            <a:ext cx="733756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4000" b="1" dirty="0" smtClean="0">
                <a:solidFill>
                  <a:srgbClr val="21646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</a:t>
            </a:r>
            <a:r>
              <a:rPr lang="pt-BR" sz="3200" b="1" dirty="0" smtClean="0">
                <a:solidFill>
                  <a:srgbClr val="21646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PRESENTAÇÃO</a:t>
            </a:r>
            <a:endParaRPr lang="pt-BR" sz="3200" b="1" dirty="0">
              <a:solidFill>
                <a:srgbClr val="21646C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" name="CaixaDeTexto 6"/>
          <p:cNvSpPr txBox="1"/>
          <p:nvPr/>
        </p:nvSpPr>
        <p:spPr>
          <a:xfrm>
            <a:off x="253374" y="1791502"/>
            <a:ext cx="1142752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/>
            <a:r>
              <a:rPr lang="pt-BR" sz="1600" dirty="0">
                <a:latin typeface="+mj-lt"/>
                <a:ea typeface="Calibri" panose="020F0502020204030204" pitchFamily="34" charset="0"/>
                <a:cs typeface="Calibri Light" panose="020F0302020204030204" pitchFamily="34" charset="0"/>
              </a:rPr>
              <a:t>O presente documento </a:t>
            </a:r>
            <a:r>
              <a:rPr lang="pt-BR" sz="1600" dirty="0" smtClean="0">
                <a:latin typeface="+mj-lt"/>
                <a:ea typeface="Calibri" panose="020F0502020204030204" pitchFamily="34" charset="0"/>
                <a:cs typeface="Calibri Light" panose="020F0302020204030204" pitchFamily="34" charset="0"/>
              </a:rPr>
              <a:t>tem como objetivo embasar a contribuição do escritório Magro Advogados ao processo de consulta e audiência públicas nº 7 de 2021, da Agência Nacional de Petróleo, Gás Natural e Biocombustíveis (ANP), sobre a revisão do marco regulatório da revenda varejista </a:t>
            </a:r>
            <a:r>
              <a:rPr lang="pt-BR" sz="1600" dirty="0">
                <a:latin typeface="+mj-lt"/>
                <a:ea typeface="Calibri" panose="020F0502020204030204" pitchFamily="34" charset="0"/>
                <a:cs typeface="Calibri Light" panose="020F0302020204030204" pitchFamily="34" charset="0"/>
              </a:rPr>
              <a:t>de </a:t>
            </a:r>
            <a:r>
              <a:rPr lang="pt-BR" sz="1600" dirty="0" smtClean="0">
                <a:latin typeface="+mj-lt"/>
                <a:ea typeface="Calibri" panose="020F0502020204030204" pitchFamily="34" charset="0"/>
                <a:cs typeface="Calibri Light" panose="020F0302020204030204" pitchFamily="34" charset="0"/>
              </a:rPr>
              <a:t>combustíveis. Os principais pontos a serem abordados são os seguintes:</a:t>
            </a:r>
            <a:endParaRPr lang="pt-BR" sz="1600" dirty="0">
              <a:latin typeface="+mj-lt"/>
              <a:ea typeface="Calibri" panose="020F05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8" name="Retângulo 7"/>
          <p:cNvSpPr/>
          <p:nvPr/>
        </p:nvSpPr>
        <p:spPr>
          <a:xfrm>
            <a:off x="295178" y="2726768"/>
            <a:ext cx="11343917" cy="540000"/>
          </a:xfrm>
          <a:prstGeom prst="rect">
            <a:avLst/>
          </a:prstGeom>
          <a:solidFill>
            <a:srgbClr val="42646C"/>
          </a:solidFill>
          <a:ln>
            <a:solidFill>
              <a:srgbClr val="42646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1791" tIns="20896" rIns="41791" bIns="20896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pt-BR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C</a:t>
            </a:r>
            <a:r>
              <a:rPr lang="pt-BR" sz="16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ONSIDERAÇÕES </a:t>
            </a:r>
            <a:r>
              <a:rPr lang="pt-BR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S</a:t>
            </a:r>
            <a:r>
              <a:rPr lang="pt-BR" sz="16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OBRE O </a:t>
            </a:r>
            <a:r>
              <a:rPr lang="pt-BR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M</a:t>
            </a:r>
            <a:r>
              <a:rPr lang="pt-BR" sz="16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ERCADO </a:t>
            </a:r>
            <a:r>
              <a:rPr lang="pt-BR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B</a:t>
            </a:r>
            <a:r>
              <a:rPr lang="pt-BR" sz="16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RASILEIRO DE </a:t>
            </a:r>
            <a:r>
              <a:rPr lang="pt-BR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C</a:t>
            </a:r>
            <a:r>
              <a:rPr lang="pt-BR" sz="16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OMBUSTÍVEIS</a:t>
            </a:r>
            <a:endParaRPr lang="pt-BR" sz="1600" dirty="0"/>
          </a:p>
        </p:txBody>
      </p:sp>
      <p:sp>
        <p:nvSpPr>
          <p:cNvPr id="9" name="Retângulo 8"/>
          <p:cNvSpPr/>
          <p:nvPr/>
        </p:nvSpPr>
        <p:spPr>
          <a:xfrm>
            <a:off x="295177" y="3343478"/>
            <a:ext cx="11343917" cy="540000"/>
          </a:xfrm>
          <a:prstGeom prst="rect">
            <a:avLst/>
          </a:prstGeom>
          <a:solidFill>
            <a:srgbClr val="42646C"/>
          </a:solidFill>
          <a:ln>
            <a:solidFill>
              <a:srgbClr val="42646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1791" tIns="20896" rIns="41791" bIns="20896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pt-BR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C</a:t>
            </a:r>
            <a:r>
              <a:rPr lang="pt-BR" sz="16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ONCENTRAÇÃO DE </a:t>
            </a:r>
            <a:r>
              <a:rPr lang="pt-BR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M</a:t>
            </a:r>
            <a:r>
              <a:rPr lang="pt-BR" sz="16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ERCADO</a:t>
            </a:r>
            <a:endParaRPr lang="pt-BR" sz="1600" dirty="0"/>
          </a:p>
        </p:txBody>
      </p:sp>
      <p:sp>
        <p:nvSpPr>
          <p:cNvPr id="10" name="Retângulo 9"/>
          <p:cNvSpPr/>
          <p:nvPr/>
        </p:nvSpPr>
        <p:spPr>
          <a:xfrm>
            <a:off x="295178" y="3967675"/>
            <a:ext cx="11343916" cy="540000"/>
          </a:xfrm>
          <a:prstGeom prst="rect">
            <a:avLst/>
          </a:prstGeom>
          <a:solidFill>
            <a:srgbClr val="42646C"/>
          </a:solidFill>
          <a:ln>
            <a:solidFill>
              <a:srgbClr val="42646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1791" tIns="20896" rIns="41791" bIns="20896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pt-BR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O</a:t>
            </a:r>
            <a:r>
              <a:rPr lang="pt-BR" sz="16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pt-BR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D</a:t>
            </a:r>
            <a:r>
              <a:rPr lang="pt-BR" sz="16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ESCOMPASSO </a:t>
            </a:r>
            <a:r>
              <a:rPr lang="pt-BR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F</a:t>
            </a:r>
            <a:r>
              <a:rPr lang="pt-BR" sz="16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RENTE AOS </a:t>
            </a:r>
            <a:r>
              <a:rPr lang="pt-BR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P</a:t>
            </a:r>
            <a:r>
              <a:rPr lang="pt-BR" sz="16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RINCÍPIOS </a:t>
            </a:r>
            <a:r>
              <a:rPr lang="pt-BR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D</a:t>
            </a:r>
            <a:r>
              <a:rPr lang="pt-BR" sz="16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EFENDIDOS PELO </a:t>
            </a:r>
            <a:r>
              <a:rPr lang="pt-BR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E</a:t>
            </a:r>
            <a:r>
              <a:rPr lang="pt-BR" sz="16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STADO </a:t>
            </a:r>
            <a:r>
              <a:rPr lang="pt-BR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D</a:t>
            </a:r>
            <a:r>
              <a:rPr lang="pt-BR" sz="16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EMOCRÁTICO DE </a:t>
            </a:r>
            <a:r>
              <a:rPr lang="pt-BR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D</a:t>
            </a:r>
            <a:r>
              <a:rPr lang="pt-BR" sz="16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IREITO</a:t>
            </a:r>
            <a:endParaRPr lang="pt-BR" sz="1600" dirty="0"/>
          </a:p>
        </p:txBody>
      </p:sp>
      <p:sp>
        <p:nvSpPr>
          <p:cNvPr id="14" name="Retângulo 13"/>
          <p:cNvSpPr/>
          <p:nvPr/>
        </p:nvSpPr>
        <p:spPr>
          <a:xfrm>
            <a:off x="0" y="6593865"/>
            <a:ext cx="12192000" cy="264134"/>
          </a:xfrm>
          <a:prstGeom prst="rect">
            <a:avLst/>
          </a:prstGeom>
          <a:solidFill>
            <a:srgbClr val="42646C"/>
          </a:solidFill>
          <a:ln>
            <a:solidFill>
              <a:srgbClr val="42646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1791" tIns="20896" rIns="41791" bIns="20896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pt-BR" sz="1400" dirty="0"/>
          </a:p>
        </p:txBody>
      </p:sp>
      <p:sp>
        <p:nvSpPr>
          <p:cNvPr id="15" name="Retângulo 14"/>
          <p:cNvSpPr/>
          <p:nvPr/>
        </p:nvSpPr>
        <p:spPr>
          <a:xfrm>
            <a:off x="295178" y="4600458"/>
            <a:ext cx="11343916" cy="540000"/>
          </a:xfrm>
          <a:prstGeom prst="rect">
            <a:avLst/>
          </a:prstGeom>
          <a:solidFill>
            <a:srgbClr val="42646C"/>
          </a:solidFill>
          <a:ln>
            <a:solidFill>
              <a:srgbClr val="42646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1791" tIns="20896" rIns="41791" bIns="20896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pt-BR" b="1" dirty="0">
                <a:latin typeface="Calibri" panose="020F0502020204030204" pitchFamily="34" charset="0"/>
                <a:cs typeface="Calibri" panose="020F0502020204030204" pitchFamily="34" charset="0"/>
              </a:rPr>
              <a:t>C</a:t>
            </a:r>
            <a:r>
              <a:rPr lang="pt-BR" sz="1600" b="1" dirty="0">
                <a:latin typeface="Calibri" panose="020F0502020204030204" pitchFamily="34" charset="0"/>
                <a:cs typeface="Calibri" panose="020F0502020204030204" pitchFamily="34" charset="0"/>
              </a:rPr>
              <a:t>ONSIDERAÇÕES </a:t>
            </a:r>
            <a:r>
              <a:rPr lang="pt-BR" b="1" dirty="0">
                <a:latin typeface="Calibri" panose="020F0502020204030204" pitchFamily="34" charset="0"/>
                <a:cs typeface="Calibri" panose="020F0502020204030204" pitchFamily="34" charset="0"/>
              </a:rPr>
              <a:t>S</a:t>
            </a:r>
            <a:r>
              <a:rPr lang="pt-BR" sz="1600" b="1" dirty="0">
                <a:latin typeface="Calibri" panose="020F0502020204030204" pitchFamily="34" charset="0"/>
                <a:cs typeface="Calibri" panose="020F0502020204030204" pitchFamily="34" charset="0"/>
              </a:rPr>
              <a:t>OBRE </a:t>
            </a:r>
            <a:r>
              <a:rPr lang="pt-BR" sz="16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A </a:t>
            </a:r>
            <a:r>
              <a:rPr lang="pt-BR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T</a:t>
            </a:r>
            <a:r>
              <a:rPr lang="pt-BR" sz="16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UTELA </a:t>
            </a:r>
            <a:r>
              <a:rPr lang="pt-BR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R</a:t>
            </a:r>
            <a:r>
              <a:rPr lang="pt-BR" sz="16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EGULATÓRIA </a:t>
            </a:r>
            <a:r>
              <a:rPr lang="pt-BR" sz="1600" b="1" dirty="0">
                <a:latin typeface="Calibri" panose="020F0502020204030204" pitchFamily="34" charset="0"/>
                <a:cs typeface="Calibri" panose="020F0502020204030204" pitchFamily="34" charset="0"/>
              </a:rPr>
              <a:t>DE </a:t>
            </a:r>
            <a:r>
              <a:rPr lang="pt-BR" b="1" dirty="0">
                <a:latin typeface="Calibri" panose="020F0502020204030204" pitchFamily="34" charset="0"/>
                <a:cs typeface="Calibri" panose="020F0502020204030204" pitchFamily="34" charset="0"/>
              </a:rPr>
              <a:t>F</a:t>
            </a:r>
            <a:r>
              <a:rPr lang="pt-BR" sz="1600" b="1" dirty="0">
                <a:latin typeface="Calibri" panose="020F0502020204030204" pitchFamily="34" charset="0"/>
                <a:cs typeface="Calibri" panose="020F0502020204030204" pitchFamily="34" charset="0"/>
              </a:rPr>
              <a:t>IDELIDADE À </a:t>
            </a:r>
            <a:r>
              <a:rPr lang="pt-BR" b="1" dirty="0">
                <a:latin typeface="Calibri" panose="020F0502020204030204" pitchFamily="34" charset="0"/>
                <a:cs typeface="Calibri" panose="020F0502020204030204" pitchFamily="34" charset="0"/>
              </a:rPr>
              <a:t>B</a:t>
            </a:r>
            <a:r>
              <a:rPr lang="pt-BR" sz="1600" b="1" dirty="0">
                <a:latin typeface="Calibri" panose="020F0502020204030204" pitchFamily="34" charset="0"/>
                <a:cs typeface="Calibri" panose="020F0502020204030204" pitchFamily="34" charset="0"/>
              </a:rPr>
              <a:t>ANDEIRA</a:t>
            </a:r>
            <a:endParaRPr lang="pt-BR" sz="1600" dirty="0"/>
          </a:p>
        </p:txBody>
      </p:sp>
      <p:sp>
        <p:nvSpPr>
          <p:cNvPr id="16" name="Retângulo 15"/>
          <p:cNvSpPr/>
          <p:nvPr/>
        </p:nvSpPr>
        <p:spPr>
          <a:xfrm>
            <a:off x="295178" y="5224030"/>
            <a:ext cx="11343916" cy="540000"/>
          </a:xfrm>
          <a:prstGeom prst="rect">
            <a:avLst/>
          </a:prstGeom>
          <a:solidFill>
            <a:srgbClr val="42646C"/>
          </a:solidFill>
          <a:ln>
            <a:solidFill>
              <a:srgbClr val="42646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1791" tIns="20896" rIns="41791" bIns="20896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pt-BR" b="1" dirty="0">
                <a:latin typeface="Calibri" panose="020F0502020204030204" pitchFamily="34" charset="0"/>
                <a:cs typeface="Calibri" panose="020F0502020204030204" pitchFamily="34" charset="0"/>
              </a:rPr>
              <a:t>C</a:t>
            </a:r>
            <a:r>
              <a:rPr lang="pt-BR" sz="1600" b="1" dirty="0">
                <a:latin typeface="Calibri" panose="020F0502020204030204" pitchFamily="34" charset="0"/>
                <a:cs typeface="Calibri" panose="020F0502020204030204" pitchFamily="34" charset="0"/>
              </a:rPr>
              <a:t>ONSIDERAÇÕES </a:t>
            </a:r>
            <a:r>
              <a:rPr lang="pt-BR" b="1" dirty="0">
                <a:latin typeface="Calibri" panose="020F0502020204030204" pitchFamily="34" charset="0"/>
                <a:cs typeface="Calibri" panose="020F0502020204030204" pitchFamily="34" charset="0"/>
              </a:rPr>
              <a:t>S</a:t>
            </a:r>
            <a:r>
              <a:rPr lang="pt-BR" sz="1600" b="1" dirty="0">
                <a:latin typeface="Calibri" panose="020F0502020204030204" pitchFamily="34" charset="0"/>
                <a:cs typeface="Calibri" panose="020F0502020204030204" pitchFamily="34" charset="0"/>
              </a:rPr>
              <a:t>OBRE </a:t>
            </a:r>
            <a:r>
              <a:rPr lang="pt-BR" sz="16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O </a:t>
            </a:r>
            <a:r>
              <a:rPr lang="pt-BR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A</a:t>
            </a:r>
            <a:r>
              <a:rPr lang="pt-BR" sz="16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BASTECIMENTO </a:t>
            </a:r>
            <a:r>
              <a:rPr lang="pt-BR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F</a:t>
            </a:r>
            <a:r>
              <a:rPr lang="pt-BR" sz="16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ORA DAS </a:t>
            </a:r>
            <a:r>
              <a:rPr lang="pt-BR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I</a:t>
            </a:r>
            <a:r>
              <a:rPr lang="pt-BR" sz="16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NSTALAÇÕES DE </a:t>
            </a:r>
            <a:r>
              <a:rPr lang="pt-BR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R</a:t>
            </a:r>
            <a:r>
              <a:rPr lang="pt-BR" sz="16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EVENDA</a:t>
            </a:r>
            <a:endParaRPr lang="pt-BR" sz="1600" dirty="0"/>
          </a:p>
        </p:txBody>
      </p:sp>
      <p:sp>
        <p:nvSpPr>
          <p:cNvPr id="12" name="Retângulo 11"/>
          <p:cNvSpPr/>
          <p:nvPr/>
        </p:nvSpPr>
        <p:spPr>
          <a:xfrm>
            <a:off x="295178" y="5864883"/>
            <a:ext cx="11343916" cy="468752"/>
          </a:xfrm>
          <a:prstGeom prst="rect">
            <a:avLst/>
          </a:prstGeom>
          <a:solidFill>
            <a:srgbClr val="42646C"/>
          </a:solidFill>
          <a:ln>
            <a:solidFill>
              <a:srgbClr val="42646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1791" tIns="20896" rIns="41791" bIns="20896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pt-BR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C</a:t>
            </a:r>
            <a:r>
              <a:rPr lang="pt-BR" sz="16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ONSIDERAÇÕES </a:t>
            </a:r>
            <a:r>
              <a:rPr lang="pt-BR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F</a:t>
            </a:r>
            <a:r>
              <a:rPr lang="pt-BR" sz="16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INAIS</a:t>
            </a:r>
            <a:endParaRPr lang="pt-BR" sz="1600" dirty="0"/>
          </a:p>
        </p:txBody>
      </p:sp>
    </p:spTree>
    <p:extLst>
      <p:ext uri="{BB962C8B-B14F-4D97-AF65-F5344CB8AC3E}">
        <p14:creationId xmlns:p14="http://schemas.microsoft.com/office/powerpoint/2010/main" val="895161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69237" y="0"/>
            <a:ext cx="1178999" cy="1607127"/>
          </a:xfrm>
          <a:prstGeom prst="rect">
            <a:avLst/>
          </a:prstGeom>
        </p:spPr>
      </p:pic>
      <p:sp>
        <p:nvSpPr>
          <p:cNvPr id="20" name="Retângulo 19"/>
          <p:cNvSpPr/>
          <p:nvPr/>
        </p:nvSpPr>
        <p:spPr>
          <a:xfrm>
            <a:off x="0" y="6602162"/>
            <a:ext cx="12192000" cy="264134"/>
          </a:xfrm>
          <a:prstGeom prst="rect">
            <a:avLst/>
          </a:prstGeom>
          <a:solidFill>
            <a:srgbClr val="42646C"/>
          </a:solidFill>
          <a:ln>
            <a:solidFill>
              <a:srgbClr val="42646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1791" tIns="20896" rIns="41791" bIns="20896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pt-BR" sz="1400" dirty="0"/>
          </a:p>
        </p:txBody>
      </p:sp>
      <p:sp>
        <p:nvSpPr>
          <p:cNvPr id="5" name="CaixaDeTexto 4"/>
          <p:cNvSpPr txBox="1"/>
          <p:nvPr/>
        </p:nvSpPr>
        <p:spPr>
          <a:xfrm>
            <a:off x="5524229" y="2151587"/>
            <a:ext cx="6475228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i="1" dirty="0" smtClean="0"/>
              <a:t>Importante </a:t>
            </a:r>
            <a:r>
              <a:rPr lang="pt-BR" i="1" dirty="0"/>
              <a:t>ressaltar que isso é uma iniciativa piloto, teste. </a:t>
            </a:r>
            <a:r>
              <a:rPr lang="pt-BR" i="1" dirty="0" smtClean="0"/>
              <a:t/>
            </a:r>
            <a:br>
              <a:rPr lang="pt-BR" i="1" dirty="0" smtClean="0"/>
            </a:br>
            <a:r>
              <a:rPr lang="pt-BR" i="1" dirty="0" smtClean="0"/>
              <a:t>A </a:t>
            </a:r>
            <a:r>
              <a:rPr lang="pt-BR" i="1" dirty="0"/>
              <a:t>empresa [...] fez uma reunião interna com a ANP e várias outras entidades regionais</a:t>
            </a:r>
            <a:r>
              <a:rPr lang="pt-BR" i="1" dirty="0" smtClean="0"/>
              <a:t>.</a:t>
            </a:r>
            <a:endParaRPr lang="pt-BR" i="1" dirty="0"/>
          </a:p>
          <a:p>
            <a:endParaRPr lang="pt-BR" i="1" dirty="0" smtClean="0"/>
          </a:p>
          <a:p>
            <a:r>
              <a:rPr lang="pt-BR" i="1" dirty="0" smtClean="0"/>
              <a:t>...qualquer </a:t>
            </a:r>
            <a:r>
              <a:rPr lang="pt-BR" i="1" dirty="0"/>
              <a:t>agente que tenha interesse, também desde que cumpra os requisitos necessários relativos às regulamentações existentes, pode exercer a atividade de um piloto</a:t>
            </a:r>
            <a:r>
              <a:rPr lang="pt-BR" i="1" dirty="0" smtClean="0"/>
              <a:t>.</a:t>
            </a:r>
          </a:p>
          <a:p>
            <a:endParaRPr lang="pt-BR" i="1" dirty="0"/>
          </a:p>
          <a:p>
            <a:r>
              <a:rPr lang="pt-BR" i="1" dirty="0"/>
              <a:t>Na verdade, é um aprendizado que está se concedendo, tanto a fiscalização quanto a SDL estarão acompanhando. </a:t>
            </a:r>
            <a:r>
              <a:rPr lang="pt-BR" i="1" dirty="0" smtClean="0"/>
              <a:t/>
            </a:r>
            <a:br>
              <a:rPr lang="pt-BR" i="1" dirty="0" smtClean="0"/>
            </a:br>
            <a:r>
              <a:rPr lang="pt-BR" i="1" dirty="0" smtClean="0"/>
              <a:t>É </a:t>
            </a:r>
            <a:r>
              <a:rPr lang="pt-BR" i="1" dirty="0"/>
              <a:t>uma oportunidade de obter informações relevantes para aprimoramento do estoque </a:t>
            </a:r>
            <a:r>
              <a:rPr lang="pt-BR" i="1" dirty="0" smtClean="0"/>
              <a:t>regulatório.</a:t>
            </a:r>
            <a:endParaRPr lang="pt-BR" sz="2800" i="1" dirty="0"/>
          </a:p>
        </p:txBody>
      </p:sp>
      <p:sp>
        <p:nvSpPr>
          <p:cNvPr id="6" name="Retângulo 5"/>
          <p:cNvSpPr/>
          <p:nvPr/>
        </p:nvSpPr>
        <p:spPr>
          <a:xfrm>
            <a:off x="5276262" y="1937446"/>
            <a:ext cx="444103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4400" b="1" i="1" dirty="0"/>
              <a:t>“</a:t>
            </a:r>
            <a:endParaRPr lang="pt-BR" sz="4400" b="1" dirty="0"/>
          </a:p>
        </p:txBody>
      </p:sp>
      <p:sp>
        <p:nvSpPr>
          <p:cNvPr id="11" name="Retângulo 10"/>
          <p:cNvSpPr/>
          <p:nvPr/>
        </p:nvSpPr>
        <p:spPr>
          <a:xfrm>
            <a:off x="9179592" y="5183186"/>
            <a:ext cx="852017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4400" b="1" i="1" dirty="0" smtClean="0"/>
              <a:t>”</a:t>
            </a:r>
            <a:endParaRPr lang="pt-BR" sz="4400" b="1" dirty="0"/>
          </a:p>
        </p:txBody>
      </p:sp>
      <p:sp>
        <p:nvSpPr>
          <p:cNvPr id="12" name="CaixaDeTexto 11"/>
          <p:cNvSpPr txBox="1"/>
          <p:nvPr/>
        </p:nvSpPr>
        <p:spPr>
          <a:xfrm>
            <a:off x="4427621" y="5778384"/>
            <a:ext cx="7545920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t-BR" b="1" i="1" dirty="0" smtClean="0"/>
              <a:t>Felipe Kury</a:t>
            </a:r>
          </a:p>
          <a:p>
            <a:pPr algn="r"/>
            <a:r>
              <a:rPr lang="pt-BR" sz="1600" i="1" dirty="0" smtClean="0"/>
              <a:t>Diretor da Agência Nacional do Petróleo, Gás Natural e Biocombustíveis</a:t>
            </a:r>
            <a:endParaRPr lang="pt-BR" sz="1600" i="1" dirty="0"/>
          </a:p>
        </p:txBody>
      </p:sp>
      <p:sp>
        <p:nvSpPr>
          <p:cNvPr id="13" name="CaixaDeTexto 12">
            <a:extLst>
              <a:ext uri="{FF2B5EF4-FFF2-40B4-BE49-F238E27FC236}">
                <a16:creationId xmlns:a16="http://schemas.microsoft.com/office/drawing/2014/main" id="{C4D4D852-D6BD-4872-ACA0-2B6F5DEAB6FD}"/>
              </a:ext>
            </a:extLst>
          </p:cNvPr>
          <p:cNvSpPr txBox="1"/>
          <p:nvPr/>
        </p:nvSpPr>
        <p:spPr>
          <a:xfrm>
            <a:off x="266115" y="328276"/>
            <a:ext cx="949390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600" b="1" i="1" dirty="0" smtClean="0">
                <a:solidFill>
                  <a:srgbClr val="21646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</a:t>
            </a:r>
            <a:r>
              <a:rPr lang="pt-BR" sz="2800" b="1" i="1" dirty="0" smtClean="0">
                <a:solidFill>
                  <a:srgbClr val="21646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EADING </a:t>
            </a:r>
            <a:r>
              <a:rPr lang="pt-BR" sz="3600" b="1" i="1" dirty="0">
                <a:solidFill>
                  <a:srgbClr val="21646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</a:t>
            </a:r>
            <a:r>
              <a:rPr lang="pt-BR" sz="2800" b="1" i="1" dirty="0">
                <a:solidFill>
                  <a:srgbClr val="21646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ASE </a:t>
            </a:r>
            <a:r>
              <a:rPr lang="pt-BR" sz="2800" b="1" dirty="0" smtClean="0">
                <a:solidFill>
                  <a:srgbClr val="21646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DO </a:t>
            </a:r>
            <a:r>
              <a:rPr lang="pt-BR" sz="3600" b="1" dirty="0" smtClean="0">
                <a:solidFill>
                  <a:srgbClr val="21646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</a:t>
            </a:r>
            <a:r>
              <a:rPr lang="pt-BR" sz="2800" b="1" dirty="0" smtClean="0">
                <a:solidFill>
                  <a:srgbClr val="21646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ODELO DE </a:t>
            </a:r>
            <a:r>
              <a:rPr lang="pt-BR" sz="3600" b="1" i="1" dirty="0">
                <a:solidFill>
                  <a:srgbClr val="21646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</a:t>
            </a:r>
            <a:r>
              <a:rPr lang="pt-BR" sz="2800" b="1" i="1" dirty="0">
                <a:solidFill>
                  <a:srgbClr val="21646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ANDBOX</a:t>
            </a:r>
            <a:r>
              <a:rPr lang="pt-BR" sz="2800" b="1" dirty="0">
                <a:solidFill>
                  <a:srgbClr val="21646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pt-BR" sz="3600" b="1" dirty="0">
                <a:solidFill>
                  <a:srgbClr val="21646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</a:t>
            </a:r>
            <a:r>
              <a:rPr lang="pt-BR" sz="2800" b="1" dirty="0">
                <a:solidFill>
                  <a:srgbClr val="21646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EGULATÓRIO</a:t>
            </a:r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1824" y="2706887"/>
            <a:ext cx="4225364" cy="27923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7987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69237" y="0"/>
            <a:ext cx="1178999" cy="1607127"/>
          </a:xfrm>
          <a:prstGeom prst="rect">
            <a:avLst/>
          </a:prstGeom>
        </p:spPr>
      </p:pic>
      <p:sp>
        <p:nvSpPr>
          <p:cNvPr id="16" name="Retângulo 15"/>
          <p:cNvSpPr/>
          <p:nvPr/>
        </p:nvSpPr>
        <p:spPr>
          <a:xfrm>
            <a:off x="0" y="6593866"/>
            <a:ext cx="12192000" cy="264134"/>
          </a:xfrm>
          <a:prstGeom prst="rect">
            <a:avLst/>
          </a:prstGeom>
          <a:solidFill>
            <a:srgbClr val="42646C"/>
          </a:solidFill>
          <a:ln>
            <a:solidFill>
              <a:srgbClr val="42646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1791" tIns="20896" rIns="41791" bIns="20896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pt-BR" sz="1400" dirty="0"/>
          </a:p>
        </p:txBody>
      </p:sp>
      <p:sp>
        <p:nvSpPr>
          <p:cNvPr id="5" name="CaixaDeTexto 4">
            <a:extLst>
              <a:ext uri="{FF2B5EF4-FFF2-40B4-BE49-F238E27FC236}">
                <a16:creationId xmlns:a16="http://schemas.microsoft.com/office/drawing/2014/main" id="{C4D4D852-D6BD-4872-ACA0-2B6F5DEAB6FD}"/>
              </a:ext>
            </a:extLst>
          </p:cNvPr>
          <p:cNvSpPr txBox="1"/>
          <p:nvPr/>
        </p:nvSpPr>
        <p:spPr>
          <a:xfrm>
            <a:off x="266116" y="328276"/>
            <a:ext cx="97474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600" b="1" dirty="0" smtClean="0">
                <a:solidFill>
                  <a:srgbClr val="21646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</a:t>
            </a:r>
            <a:r>
              <a:rPr lang="pt-BR" sz="2800" b="1" dirty="0" smtClean="0">
                <a:solidFill>
                  <a:srgbClr val="21646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ARCO </a:t>
            </a:r>
            <a:r>
              <a:rPr lang="pt-BR" sz="3600" b="1" dirty="0" smtClean="0">
                <a:solidFill>
                  <a:srgbClr val="21646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</a:t>
            </a:r>
            <a:r>
              <a:rPr lang="pt-BR" sz="2800" b="1" dirty="0" smtClean="0">
                <a:solidFill>
                  <a:srgbClr val="21646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EGAL DAS </a:t>
            </a:r>
            <a:r>
              <a:rPr lang="pt-BR" sz="3600" b="1" i="1" dirty="0" smtClean="0">
                <a:solidFill>
                  <a:srgbClr val="21646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</a:t>
            </a:r>
            <a:r>
              <a:rPr lang="pt-BR" sz="2800" b="1" i="1" dirty="0" smtClean="0">
                <a:solidFill>
                  <a:srgbClr val="21646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TARTUPS</a:t>
            </a:r>
            <a:endParaRPr lang="pt-BR" sz="2800" b="1" i="1" dirty="0">
              <a:solidFill>
                <a:srgbClr val="21646C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4" name="Retângulo 13"/>
          <p:cNvSpPr/>
          <p:nvPr/>
        </p:nvSpPr>
        <p:spPr>
          <a:xfrm>
            <a:off x="370367" y="1851677"/>
            <a:ext cx="11431773" cy="452348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2800"/>
              </a:lnSpc>
            </a:pPr>
            <a:endParaRPr lang="pt-BR" sz="14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2" name="CaixaDeTexto 1"/>
          <p:cNvSpPr txBox="1"/>
          <p:nvPr/>
        </p:nvSpPr>
        <p:spPr>
          <a:xfrm>
            <a:off x="645459" y="2061882"/>
            <a:ext cx="10702777" cy="3849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800"/>
              </a:lnSpc>
            </a:pPr>
            <a:r>
              <a:rPr lang="pt-BR" sz="2000" b="1" dirty="0"/>
              <a:t>LEI COMPLEMENTAR </a:t>
            </a:r>
            <a:r>
              <a:rPr lang="pt-BR" sz="2000" b="1" dirty="0" smtClean="0"/>
              <a:t>Nº </a:t>
            </a:r>
            <a:r>
              <a:rPr lang="pt-BR" sz="2000" b="1" dirty="0"/>
              <a:t>182/2021</a:t>
            </a:r>
          </a:p>
          <a:p>
            <a:pPr algn="just">
              <a:lnSpc>
                <a:spcPts val="1500"/>
              </a:lnSpc>
            </a:pPr>
            <a:endParaRPr lang="pt-BR" dirty="0"/>
          </a:p>
          <a:p>
            <a:pPr algn="just">
              <a:lnSpc>
                <a:spcPts val="2500"/>
              </a:lnSpc>
            </a:pPr>
            <a:r>
              <a:rPr lang="pt-BR" sz="1400" b="1" dirty="0"/>
              <a:t>Art. 11 - Os órgãos e as entidades da administração pública com competência de regulamentação setorial poderão, individualmente ou em colaboração, no âmbito de programas de ambiente regulatório experimental (</a:t>
            </a:r>
            <a:r>
              <a:rPr lang="pt-BR" sz="1400" b="1" i="1" dirty="0" err="1"/>
              <a:t>sandbox</a:t>
            </a:r>
            <a:r>
              <a:rPr lang="pt-BR" sz="1400" b="1" i="1" dirty="0"/>
              <a:t> </a:t>
            </a:r>
            <a:r>
              <a:rPr lang="pt-BR" sz="1400" b="1" dirty="0"/>
              <a:t>regulatório), afastar a incidência de normas sob sua competência em relação à entidade regulada ou aos grupos de entidades reguladas.</a:t>
            </a:r>
          </a:p>
          <a:p>
            <a:pPr algn="just">
              <a:lnSpc>
                <a:spcPts val="2500"/>
              </a:lnSpc>
            </a:pPr>
            <a:r>
              <a:rPr lang="pt-BR" sz="1400" dirty="0">
                <a:latin typeface="+mj-lt"/>
              </a:rPr>
              <a:t>§ 1º A colaboração a que se refere o caput deste artigo poderá ser firmada entre os órgãos e as entidades, observadas suas competências.</a:t>
            </a:r>
          </a:p>
          <a:p>
            <a:pPr algn="just">
              <a:lnSpc>
                <a:spcPts val="2500"/>
              </a:lnSpc>
            </a:pPr>
            <a:r>
              <a:rPr lang="pt-BR" sz="1400" dirty="0">
                <a:latin typeface="+mj-lt"/>
              </a:rPr>
              <a:t>§ 2º Entende-se por ambiente regulatório experimental (</a:t>
            </a:r>
            <a:r>
              <a:rPr lang="pt-BR" sz="1400" i="1" dirty="0" err="1">
                <a:latin typeface="+mj-lt"/>
              </a:rPr>
              <a:t>sandbox</a:t>
            </a:r>
            <a:r>
              <a:rPr lang="pt-BR" sz="1400" dirty="0">
                <a:latin typeface="+mj-lt"/>
              </a:rPr>
              <a:t> regulatório) o disposto no inciso II do caput do art. 2º desta Lei Complementar.</a:t>
            </a:r>
          </a:p>
          <a:p>
            <a:pPr algn="just">
              <a:lnSpc>
                <a:spcPts val="2500"/>
              </a:lnSpc>
            </a:pPr>
            <a:r>
              <a:rPr lang="pt-BR" sz="1400" b="1" dirty="0"/>
              <a:t>§ 3º O órgão ou a entidade a que se refere o caput deste artigo disporá sobre o funcionamento do programa de ambiente regulatório experimental e estabelecerá:</a:t>
            </a:r>
          </a:p>
          <a:p>
            <a:pPr algn="just">
              <a:lnSpc>
                <a:spcPts val="2500"/>
              </a:lnSpc>
            </a:pPr>
            <a:r>
              <a:rPr lang="pt-BR" sz="1400" b="1" dirty="0"/>
              <a:t>I - os critérios para seleção ou para qualificação do regulado;</a:t>
            </a:r>
          </a:p>
          <a:p>
            <a:pPr algn="just">
              <a:lnSpc>
                <a:spcPts val="2500"/>
              </a:lnSpc>
            </a:pPr>
            <a:r>
              <a:rPr lang="pt-BR" sz="1400" b="1" dirty="0"/>
              <a:t>II - a duração e o alcance da suspensão da incidência das normas; e</a:t>
            </a:r>
          </a:p>
          <a:p>
            <a:pPr algn="just">
              <a:lnSpc>
                <a:spcPts val="2500"/>
              </a:lnSpc>
            </a:pPr>
            <a:r>
              <a:rPr lang="pt-BR" sz="1400" b="1" dirty="0"/>
              <a:t>III - as normas abrangidas</a:t>
            </a:r>
            <a:r>
              <a:rPr lang="pt-BR" sz="1400" b="1" dirty="0" smtClean="0"/>
              <a:t>.</a:t>
            </a:r>
            <a:endParaRPr lang="pt-BR" sz="1400" b="1" dirty="0"/>
          </a:p>
        </p:txBody>
      </p:sp>
    </p:spTree>
    <p:extLst>
      <p:ext uri="{BB962C8B-B14F-4D97-AF65-F5344CB8AC3E}">
        <p14:creationId xmlns:p14="http://schemas.microsoft.com/office/powerpoint/2010/main" val="2526388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335D6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ixaDeTexto 2">
            <a:extLst>
              <a:ext uri="{FF2B5EF4-FFF2-40B4-BE49-F238E27FC236}">
                <a16:creationId xmlns:a16="http://schemas.microsoft.com/office/drawing/2014/main" id="{691D13BD-2901-4CFA-8FF9-1F22417ED639}"/>
              </a:ext>
            </a:extLst>
          </p:cNvPr>
          <p:cNvSpPr txBox="1"/>
          <p:nvPr/>
        </p:nvSpPr>
        <p:spPr>
          <a:xfrm>
            <a:off x="1" y="3432823"/>
            <a:ext cx="12191999" cy="76944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pt-BR" sz="4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C</a:t>
            </a:r>
            <a:r>
              <a:rPr lang="pt-BR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ONSIDERAÇÕES </a:t>
            </a:r>
            <a:r>
              <a:rPr lang="pt-BR" sz="4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F</a:t>
            </a:r>
            <a:r>
              <a:rPr lang="pt-BR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INAIS</a:t>
            </a:r>
            <a:endParaRPr lang="pt-BR" sz="3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5" name="Imagem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46968" y="0"/>
            <a:ext cx="1498064" cy="2096655"/>
          </a:xfrm>
          <a:prstGeom prst="rect">
            <a:avLst/>
          </a:prstGeom>
        </p:spPr>
      </p:pic>
      <p:sp>
        <p:nvSpPr>
          <p:cNvPr id="4" name="Retângulo 3"/>
          <p:cNvSpPr/>
          <p:nvPr/>
        </p:nvSpPr>
        <p:spPr>
          <a:xfrm>
            <a:off x="0" y="6356256"/>
            <a:ext cx="12192000" cy="50174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437931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69237" y="0"/>
            <a:ext cx="1178999" cy="1607127"/>
          </a:xfrm>
          <a:prstGeom prst="rect">
            <a:avLst/>
          </a:prstGeom>
        </p:spPr>
      </p:pic>
      <p:sp>
        <p:nvSpPr>
          <p:cNvPr id="6" name="CaixaDeTexto 5">
            <a:extLst>
              <a:ext uri="{FF2B5EF4-FFF2-40B4-BE49-F238E27FC236}">
                <a16:creationId xmlns:a16="http://schemas.microsoft.com/office/drawing/2014/main" id="{C4D4D852-D6BD-4872-ACA0-2B6F5DEAB6FD}"/>
              </a:ext>
            </a:extLst>
          </p:cNvPr>
          <p:cNvSpPr txBox="1"/>
          <p:nvPr/>
        </p:nvSpPr>
        <p:spPr>
          <a:xfrm>
            <a:off x="266116" y="328276"/>
            <a:ext cx="908436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600" b="1" dirty="0" smtClean="0">
                <a:solidFill>
                  <a:srgbClr val="21646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</a:t>
            </a:r>
            <a:r>
              <a:rPr lang="pt-BR" sz="2800" b="1" dirty="0" smtClean="0">
                <a:solidFill>
                  <a:srgbClr val="21646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</a:t>
            </a:r>
            <a:r>
              <a:rPr lang="pt-BR" sz="3600" b="1" dirty="0" smtClean="0">
                <a:solidFill>
                  <a:srgbClr val="21646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R</a:t>
            </a:r>
            <a:r>
              <a:rPr lang="pt-BR" sz="2800" b="1" dirty="0" smtClean="0">
                <a:solidFill>
                  <a:srgbClr val="21646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ISCO DE </a:t>
            </a:r>
            <a:r>
              <a:rPr lang="pt-BR" sz="3600" b="1" dirty="0" smtClean="0">
                <a:solidFill>
                  <a:srgbClr val="21646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</a:t>
            </a:r>
            <a:r>
              <a:rPr lang="pt-BR" sz="2800" b="1" dirty="0" smtClean="0">
                <a:solidFill>
                  <a:srgbClr val="21646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NOCUIDADE DA </a:t>
            </a:r>
            <a:r>
              <a:rPr lang="pt-BR" sz="3600" b="1" dirty="0" smtClean="0">
                <a:solidFill>
                  <a:srgbClr val="21646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</a:t>
            </a:r>
            <a:r>
              <a:rPr lang="pt-BR" sz="2800" b="1" dirty="0" smtClean="0">
                <a:solidFill>
                  <a:srgbClr val="21646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ORMA</a:t>
            </a:r>
            <a:endParaRPr lang="pt-BR" sz="2800" b="1" dirty="0">
              <a:solidFill>
                <a:srgbClr val="21646C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" name="Retângulo 9"/>
          <p:cNvSpPr/>
          <p:nvPr/>
        </p:nvSpPr>
        <p:spPr>
          <a:xfrm>
            <a:off x="370367" y="1851677"/>
            <a:ext cx="11431773" cy="452348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 algn="ctr">
              <a:buFont typeface="Arial" panose="020B0604020202020204" pitchFamily="34" charset="0"/>
              <a:buChar char="•"/>
            </a:pPr>
            <a:endParaRPr lang="pt-BR"/>
          </a:p>
        </p:txBody>
      </p:sp>
      <p:sp>
        <p:nvSpPr>
          <p:cNvPr id="12" name="CaixaDeTexto 11"/>
          <p:cNvSpPr txBox="1"/>
          <p:nvPr/>
        </p:nvSpPr>
        <p:spPr>
          <a:xfrm>
            <a:off x="712675" y="2374481"/>
            <a:ext cx="10635561" cy="347787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pPr marL="285750" indent="-285750" algn="just">
              <a:lnSpc>
                <a:spcPts val="2400"/>
              </a:lnSpc>
              <a:buFont typeface="Arial" panose="020B0604020202020204" pitchFamily="34" charset="0"/>
              <a:buChar char="•"/>
            </a:pPr>
            <a:r>
              <a:rPr lang="pt-BR" sz="2000" dirty="0">
                <a:latin typeface="+mj-lt"/>
              </a:rPr>
              <a:t>A </a:t>
            </a:r>
            <a:r>
              <a:rPr lang="pt-BR" sz="2000" dirty="0" smtClean="0">
                <a:latin typeface="+mj-lt"/>
              </a:rPr>
              <a:t>intenção </a:t>
            </a:r>
            <a:r>
              <a:rPr lang="pt-BR" sz="2000" dirty="0">
                <a:latin typeface="+mj-lt"/>
              </a:rPr>
              <a:t>da ANP </a:t>
            </a:r>
            <a:r>
              <a:rPr lang="pt-BR" sz="2000" dirty="0" smtClean="0">
                <a:latin typeface="+mj-lt"/>
              </a:rPr>
              <a:t>de garantir </a:t>
            </a:r>
            <a:r>
              <a:rPr lang="pt-BR" sz="2000" dirty="0">
                <a:latin typeface="+mj-lt"/>
              </a:rPr>
              <a:t>mais </a:t>
            </a:r>
            <a:r>
              <a:rPr lang="pt-BR" sz="2000" dirty="0" smtClean="0">
                <a:latin typeface="+mj-lt"/>
              </a:rPr>
              <a:t>competitividade </a:t>
            </a:r>
            <a:r>
              <a:rPr lang="pt-BR" sz="2000" dirty="0">
                <a:latin typeface="+mj-lt"/>
              </a:rPr>
              <a:t>no mercado de revenda de </a:t>
            </a:r>
            <a:r>
              <a:rPr lang="pt-BR" sz="2000" dirty="0" smtClean="0">
                <a:latin typeface="+mj-lt"/>
              </a:rPr>
              <a:t>combustíveis corre sério </a:t>
            </a:r>
            <a:r>
              <a:rPr lang="pt-BR" sz="2000" dirty="0">
                <a:latin typeface="+mj-lt"/>
              </a:rPr>
              <a:t>risco de se tornar inócua frente </a:t>
            </a:r>
            <a:r>
              <a:rPr lang="pt-BR" sz="2000" dirty="0" smtClean="0">
                <a:latin typeface="+mj-lt"/>
              </a:rPr>
              <a:t>à </a:t>
            </a:r>
            <a:r>
              <a:rPr lang="pt-BR" sz="2000" dirty="0">
                <a:latin typeface="+mj-lt"/>
              </a:rPr>
              <a:t>ausência de proteção do direito dos </a:t>
            </a:r>
            <a:r>
              <a:rPr lang="pt-BR" sz="2000" dirty="0" smtClean="0">
                <a:latin typeface="+mj-lt"/>
              </a:rPr>
              <a:t>revendedores de possuírem duas bombas.</a:t>
            </a:r>
          </a:p>
          <a:p>
            <a:pPr algn="just">
              <a:lnSpc>
                <a:spcPts val="2400"/>
              </a:lnSpc>
            </a:pPr>
            <a:endParaRPr lang="pt-BR" sz="1400" dirty="0" smtClean="0">
              <a:latin typeface="+mj-lt"/>
            </a:endParaRPr>
          </a:p>
          <a:p>
            <a:pPr marL="285750" indent="-285750" algn="just">
              <a:lnSpc>
                <a:spcPts val="2400"/>
              </a:lnSpc>
              <a:buFont typeface="Arial" panose="020B0604020202020204" pitchFamily="34" charset="0"/>
              <a:buChar char="•"/>
            </a:pPr>
            <a:r>
              <a:rPr lang="pt-BR" sz="2000" dirty="0" smtClean="0">
                <a:latin typeface="+mj-lt"/>
              </a:rPr>
              <a:t>A </a:t>
            </a:r>
            <a:r>
              <a:rPr lang="pt-BR" sz="2000" dirty="0">
                <a:latin typeface="+mj-lt"/>
              </a:rPr>
              <a:t>omissão fiscalizatória da ANP quanto à autorização/limites da cláusula de </a:t>
            </a:r>
            <a:r>
              <a:rPr lang="pt-BR" sz="2000" dirty="0" smtClean="0">
                <a:latin typeface="+mj-lt"/>
              </a:rPr>
              <a:t>exclusividade prejudicará </a:t>
            </a:r>
            <a:r>
              <a:rPr lang="pt-BR" sz="2000" dirty="0">
                <a:latin typeface="+mj-lt"/>
              </a:rPr>
              <a:t>a efetividade da </a:t>
            </a:r>
            <a:r>
              <a:rPr lang="pt-BR" sz="2000" dirty="0" smtClean="0">
                <a:latin typeface="+mj-lt"/>
              </a:rPr>
              <a:t>norma, pois na prática, os distribuidores abusarão da “hipossuficiência” dos revendedores para os obrigarem a manter o atual modelo, que se pretende abolir, </a:t>
            </a:r>
            <a:r>
              <a:rPr lang="pt-BR" sz="2000" dirty="0">
                <a:latin typeface="+mj-lt"/>
              </a:rPr>
              <a:t>sob </a:t>
            </a:r>
            <a:r>
              <a:rPr lang="pt-BR" sz="2000" dirty="0" smtClean="0">
                <a:latin typeface="+mj-lt"/>
              </a:rPr>
              <a:t>risco </a:t>
            </a:r>
            <a:r>
              <a:rPr lang="pt-BR" sz="2000" dirty="0">
                <a:latin typeface="+mj-lt"/>
              </a:rPr>
              <a:t>da não diminuição do custo </a:t>
            </a:r>
            <a:r>
              <a:rPr lang="pt-BR" sz="2000" dirty="0" smtClean="0">
                <a:latin typeface="+mj-lt"/>
              </a:rPr>
              <a:t>regulatório.</a:t>
            </a:r>
          </a:p>
          <a:p>
            <a:pPr algn="just">
              <a:lnSpc>
                <a:spcPts val="2400"/>
              </a:lnSpc>
            </a:pPr>
            <a:endParaRPr lang="pt-BR" sz="2000" dirty="0">
              <a:latin typeface="+mj-lt"/>
            </a:endParaRPr>
          </a:p>
          <a:p>
            <a:pPr marL="285750" indent="-285750" algn="just">
              <a:lnSpc>
                <a:spcPts val="2400"/>
              </a:lnSpc>
              <a:buFont typeface="Arial" panose="020B0604020202020204" pitchFamily="34" charset="0"/>
              <a:buChar char="•"/>
            </a:pPr>
            <a:r>
              <a:rPr lang="pt-BR" sz="2000" dirty="0" smtClean="0">
                <a:latin typeface="+mj-lt"/>
              </a:rPr>
              <a:t>Ausência de prejuízo ao consumidor: Gasolina C, Etanol Hidratado e Óleo Diesel devem, obrigatoriamente, seguir padrões mínimos de qualidade exigidos pela ANP.</a:t>
            </a:r>
          </a:p>
        </p:txBody>
      </p:sp>
      <p:sp>
        <p:nvSpPr>
          <p:cNvPr id="7" name="Retângulo 6"/>
          <p:cNvSpPr/>
          <p:nvPr/>
        </p:nvSpPr>
        <p:spPr>
          <a:xfrm>
            <a:off x="0" y="6593866"/>
            <a:ext cx="12192000" cy="264134"/>
          </a:xfrm>
          <a:prstGeom prst="rect">
            <a:avLst/>
          </a:prstGeom>
          <a:solidFill>
            <a:srgbClr val="42646C"/>
          </a:solidFill>
          <a:ln>
            <a:solidFill>
              <a:srgbClr val="42646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1791" tIns="20896" rIns="41791" bIns="20896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pt-BR" sz="1400" dirty="0"/>
          </a:p>
        </p:txBody>
      </p:sp>
    </p:spTree>
    <p:extLst>
      <p:ext uri="{BB962C8B-B14F-4D97-AF65-F5344CB8AC3E}">
        <p14:creationId xmlns:p14="http://schemas.microsoft.com/office/powerpoint/2010/main" val="1064849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335D6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23682" y="1775919"/>
            <a:ext cx="2344631" cy="3306162"/>
          </a:xfrm>
          <a:prstGeom prst="rect">
            <a:avLst/>
          </a:prstGeom>
        </p:spPr>
      </p:pic>
      <p:sp>
        <p:nvSpPr>
          <p:cNvPr id="3" name="CaixaDeTexto 2">
            <a:extLst>
              <a:ext uri="{FF2B5EF4-FFF2-40B4-BE49-F238E27FC236}">
                <a16:creationId xmlns:a16="http://schemas.microsoft.com/office/drawing/2014/main" id="{523E531A-C95C-40BB-8316-DACF4FAD1E17}"/>
              </a:ext>
            </a:extLst>
          </p:cNvPr>
          <p:cNvSpPr txBox="1"/>
          <p:nvPr/>
        </p:nvSpPr>
        <p:spPr>
          <a:xfrm>
            <a:off x="3349217" y="828367"/>
            <a:ext cx="5493563" cy="156966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endParaRPr lang="pt-BR" sz="3200" b="1" cap="small" dirty="0">
              <a:solidFill>
                <a:schemeClr val="bg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algn="ctr"/>
            <a:endParaRPr lang="pt-BR" sz="3200" b="1" cap="small" dirty="0">
              <a:solidFill>
                <a:schemeClr val="bg1"/>
              </a:solidFill>
              <a:latin typeface="Myriad Pro" panose="020B0503030403020204" pitchFamily="34" charset="0"/>
            </a:endParaRPr>
          </a:p>
          <a:p>
            <a:pPr algn="ctr"/>
            <a:endParaRPr lang="pt-BR" sz="3200" b="1" cap="small" dirty="0">
              <a:solidFill>
                <a:schemeClr val="bg1"/>
              </a:solidFill>
              <a:latin typeface="Myriad Pro" panose="020B05030304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94054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335D6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ixaDeTexto 2">
            <a:extLst>
              <a:ext uri="{FF2B5EF4-FFF2-40B4-BE49-F238E27FC236}">
                <a16:creationId xmlns:a16="http://schemas.microsoft.com/office/drawing/2014/main" id="{691D13BD-2901-4CFA-8FF9-1F22417ED639}"/>
              </a:ext>
            </a:extLst>
          </p:cNvPr>
          <p:cNvSpPr txBox="1"/>
          <p:nvPr/>
        </p:nvSpPr>
        <p:spPr>
          <a:xfrm>
            <a:off x="1" y="3094270"/>
            <a:ext cx="12191999" cy="144655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pt-BR" sz="4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C</a:t>
            </a:r>
            <a:r>
              <a:rPr lang="pt-BR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ONSIDERAÇÕES SOBRE O </a:t>
            </a:r>
            <a:br>
              <a:rPr lang="pt-BR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pt-BR" sz="4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M</a:t>
            </a:r>
            <a:r>
              <a:rPr lang="pt-BR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ERCADO </a:t>
            </a:r>
            <a:r>
              <a:rPr lang="pt-BR" sz="4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B</a:t>
            </a:r>
            <a:r>
              <a:rPr lang="pt-BR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RASILEIRO DE COMBUSTÍVEIS</a:t>
            </a:r>
            <a:endParaRPr lang="pt-BR" sz="3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5" name="Imagem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46968" y="0"/>
            <a:ext cx="1498064" cy="2096655"/>
          </a:xfrm>
          <a:prstGeom prst="rect">
            <a:avLst/>
          </a:prstGeom>
        </p:spPr>
      </p:pic>
      <p:sp>
        <p:nvSpPr>
          <p:cNvPr id="4" name="Retângulo 3"/>
          <p:cNvSpPr/>
          <p:nvPr/>
        </p:nvSpPr>
        <p:spPr>
          <a:xfrm>
            <a:off x="0" y="6356256"/>
            <a:ext cx="12192000" cy="50174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82088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69237" y="0"/>
            <a:ext cx="1178999" cy="1607127"/>
          </a:xfrm>
          <a:prstGeom prst="rect">
            <a:avLst/>
          </a:prstGeom>
        </p:spPr>
      </p:pic>
      <p:sp>
        <p:nvSpPr>
          <p:cNvPr id="20" name="Retângulo 19"/>
          <p:cNvSpPr/>
          <p:nvPr/>
        </p:nvSpPr>
        <p:spPr>
          <a:xfrm>
            <a:off x="0" y="6593865"/>
            <a:ext cx="12192000" cy="264134"/>
          </a:xfrm>
          <a:prstGeom prst="rect">
            <a:avLst/>
          </a:prstGeom>
          <a:solidFill>
            <a:srgbClr val="42646C"/>
          </a:solidFill>
          <a:ln>
            <a:solidFill>
              <a:srgbClr val="42646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1791" tIns="20896" rIns="41791" bIns="20896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pt-BR" sz="1400" dirty="0"/>
          </a:p>
        </p:txBody>
      </p:sp>
      <p:sp>
        <p:nvSpPr>
          <p:cNvPr id="19" name="CaixaDeTexto 18">
            <a:extLst>
              <a:ext uri="{FF2B5EF4-FFF2-40B4-BE49-F238E27FC236}">
                <a16:creationId xmlns:a16="http://schemas.microsoft.com/office/drawing/2014/main" id="{C4D4D852-D6BD-4872-ACA0-2B6F5DEAB6FD}"/>
              </a:ext>
            </a:extLst>
          </p:cNvPr>
          <p:cNvSpPr txBox="1"/>
          <p:nvPr/>
        </p:nvSpPr>
        <p:spPr>
          <a:xfrm>
            <a:off x="266116" y="328276"/>
            <a:ext cx="733756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600" b="1" dirty="0" smtClean="0">
                <a:solidFill>
                  <a:srgbClr val="21646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</a:t>
            </a:r>
            <a:r>
              <a:rPr lang="pt-BR" sz="2800" b="1" dirty="0" smtClean="0">
                <a:solidFill>
                  <a:srgbClr val="21646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OM A </a:t>
            </a:r>
            <a:r>
              <a:rPr lang="pt-BR" sz="3600" b="1" dirty="0" smtClean="0">
                <a:solidFill>
                  <a:srgbClr val="21646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</a:t>
            </a:r>
            <a:r>
              <a:rPr lang="pt-BR" sz="2800" b="1" dirty="0" smtClean="0">
                <a:solidFill>
                  <a:srgbClr val="21646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ALAVRA, O </a:t>
            </a:r>
            <a:r>
              <a:rPr lang="pt-BR" sz="3600" b="1" dirty="0" smtClean="0">
                <a:solidFill>
                  <a:srgbClr val="21646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</a:t>
            </a:r>
            <a:r>
              <a:rPr lang="pt-BR" sz="3200" b="1" dirty="0" smtClean="0">
                <a:solidFill>
                  <a:srgbClr val="21646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ADE...</a:t>
            </a:r>
            <a:endParaRPr lang="pt-BR" sz="2800" b="1" dirty="0">
              <a:solidFill>
                <a:srgbClr val="21646C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2" name="Imagem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7380" y="1296787"/>
            <a:ext cx="5795529" cy="4354217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9" name="Imagem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17166" y="2181345"/>
            <a:ext cx="5103473" cy="3780000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3" name="Retângulo 2"/>
          <p:cNvSpPr/>
          <p:nvPr/>
        </p:nvSpPr>
        <p:spPr>
          <a:xfrm>
            <a:off x="8148020" y="5137079"/>
            <a:ext cx="3420681" cy="20548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10" name="Retângulo 9"/>
          <p:cNvSpPr/>
          <p:nvPr/>
        </p:nvSpPr>
        <p:spPr>
          <a:xfrm>
            <a:off x="6617166" y="5360871"/>
            <a:ext cx="3420681" cy="20548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595236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335D6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ixaDeTexto 2">
            <a:extLst>
              <a:ext uri="{FF2B5EF4-FFF2-40B4-BE49-F238E27FC236}">
                <a16:creationId xmlns:a16="http://schemas.microsoft.com/office/drawing/2014/main" id="{691D13BD-2901-4CFA-8FF9-1F22417ED639}"/>
              </a:ext>
            </a:extLst>
          </p:cNvPr>
          <p:cNvSpPr txBox="1"/>
          <p:nvPr/>
        </p:nvSpPr>
        <p:spPr>
          <a:xfrm>
            <a:off x="1" y="3432824"/>
            <a:ext cx="12191999" cy="76944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pt-BR" sz="4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C</a:t>
            </a:r>
            <a:r>
              <a:rPr lang="pt-BR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ONCENTRAÇÃO DE </a:t>
            </a:r>
            <a:r>
              <a:rPr lang="pt-BR" sz="4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M</a:t>
            </a:r>
            <a:r>
              <a:rPr lang="pt-BR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ERCADO</a:t>
            </a:r>
            <a:endParaRPr lang="pt-BR" sz="3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5" name="Imagem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46968" y="0"/>
            <a:ext cx="1498064" cy="2096655"/>
          </a:xfrm>
          <a:prstGeom prst="rect">
            <a:avLst/>
          </a:prstGeom>
        </p:spPr>
      </p:pic>
      <p:sp>
        <p:nvSpPr>
          <p:cNvPr id="4" name="Retângulo 3"/>
          <p:cNvSpPr/>
          <p:nvPr/>
        </p:nvSpPr>
        <p:spPr>
          <a:xfrm>
            <a:off x="0" y="6356256"/>
            <a:ext cx="12192000" cy="50174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807323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69237" y="0"/>
            <a:ext cx="1178999" cy="1607127"/>
          </a:xfrm>
          <a:prstGeom prst="rect">
            <a:avLst/>
          </a:prstGeom>
        </p:spPr>
      </p:pic>
      <p:sp>
        <p:nvSpPr>
          <p:cNvPr id="20" name="Retângulo 19"/>
          <p:cNvSpPr/>
          <p:nvPr/>
        </p:nvSpPr>
        <p:spPr>
          <a:xfrm>
            <a:off x="0" y="6593865"/>
            <a:ext cx="12192000" cy="264134"/>
          </a:xfrm>
          <a:prstGeom prst="rect">
            <a:avLst/>
          </a:prstGeom>
          <a:solidFill>
            <a:srgbClr val="42646C"/>
          </a:solidFill>
          <a:ln>
            <a:solidFill>
              <a:srgbClr val="42646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1791" tIns="20896" rIns="41791" bIns="20896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pt-BR" sz="1400" dirty="0"/>
          </a:p>
        </p:txBody>
      </p:sp>
      <p:sp>
        <p:nvSpPr>
          <p:cNvPr id="19" name="CaixaDeTexto 18">
            <a:extLst>
              <a:ext uri="{FF2B5EF4-FFF2-40B4-BE49-F238E27FC236}">
                <a16:creationId xmlns:a16="http://schemas.microsoft.com/office/drawing/2014/main" id="{C4D4D852-D6BD-4872-ACA0-2B6F5DEAB6FD}"/>
              </a:ext>
            </a:extLst>
          </p:cNvPr>
          <p:cNvSpPr txBox="1"/>
          <p:nvPr/>
        </p:nvSpPr>
        <p:spPr>
          <a:xfrm>
            <a:off x="266116" y="328276"/>
            <a:ext cx="8730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600" b="1" dirty="0" smtClean="0">
                <a:solidFill>
                  <a:srgbClr val="21646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</a:t>
            </a:r>
            <a:r>
              <a:rPr lang="pt-BR" sz="2800" b="1" dirty="0" smtClean="0">
                <a:solidFill>
                  <a:srgbClr val="21646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ARTICIPAÇÃO DE </a:t>
            </a:r>
            <a:r>
              <a:rPr lang="pt-BR" sz="3600" b="1" dirty="0" smtClean="0">
                <a:solidFill>
                  <a:srgbClr val="21646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</a:t>
            </a:r>
            <a:r>
              <a:rPr lang="pt-BR" sz="2800" b="1" dirty="0" smtClean="0">
                <a:solidFill>
                  <a:srgbClr val="21646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ERCADO DOS </a:t>
            </a:r>
            <a:r>
              <a:rPr lang="pt-BR" sz="3600" b="1" dirty="0" smtClean="0">
                <a:solidFill>
                  <a:srgbClr val="21646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</a:t>
            </a:r>
            <a:r>
              <a:rPr lang="pt-BR" sz="3200" b="1" dirty="0" smtClean="0">
                <a:solidFill>
                  <a:srgbClr val="21646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ISTRIBUIDORES</a:t>
            </a:r>
            <a:endParaRPr lang="pt-BR" sz="2800" b="1" dirty="0">
              <a:solidFill>
                <a:srgbClr val="21646C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2" name="Imagem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55326" y="1607127"/>
            <a:ext cx="9881347" cy="3587495"/>
          </a:xfrm>
          <a:prstGeom prst="rect">
            <a:avLst/>
          </a:prstGeom>
        </p:spPr>
      </p:pic>
      <p:pic>
        <p:nvPicPr>
          <p:cNvPr id="3" name="Imagem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01270" y="5194622"/>
            <a:ext cx="9808508" cy="4554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2605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69237" y="0"/>
            <a:ext cx="1178999" cy="1607127"/>
          </a:xfrm>
          <a:prstGeom prst="rect">
            <a:avLst/>
          </a:prstGeom>
        </p:spPr>
      </p:pic>
      <p:sp>
        <p:nvSpPr>
          <p:cNvPr id="20" name="Retângulo 19"/>
          <p:cNvSpPr/>
          <p:nvPr/>
        </p:nvSpPr>
        <p:spPr>
          <a:xfrm>
            <a:off x="0" y="6593865"/>
            <a:ext cx="12192000" cy="264134"/>
          </a:xfrm>
          <a:prstGeom prst="rect">
            <a:avLst/>
          </a:prstGeom>
          <a:solidFill>
            <a:srgbClr val="42646C"/>
          </a:solidFill>
          <a:ln>
            <a:solidFill>
              <a:srgbClr val="42646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1791" tIns="20896" rIns="41791" bIns="20896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pt-BR" sz="1400" dirty="0"/>
          </a:p>
        </p:txBody>
      </p:sp>
      <p:sp>
        <p:nvSpPr>
          <p:cNvPr id="19" name="CaixaDeTexto 18">
            <a:extLst>
              <a:ext uri="{FF2B5EF4-FFF2-40B4-BE49-F238E27FC236}">
                <a16:creationId xmlns:a16="http://schemas.microsoft.com/office/drawing/2014/main" id="{C4D4D852-D6BD-4872-ACA0-2B6F5DEAB6FD}"/>
              </a:ext>
            </a:extLst>
          </p:cNvPr>
          <p:cNvSpPr txBox="1"/>
          <p:nvPr/>
        </p:nvSpPr>
        <p:spPr>
          <a:xfrm>
            <a:off x="266116" y="328276"/>
            <a:ext cx="799037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600" b="1" dirty="0" smtClean="0">
                <a:solidFill>
                  <a:srgbClr val="21646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</a:t>
            </a:r>
            <a:r>
              <a:rPr lang="pt-BR" sz="3200" b="1" dirty="0" smtClean="0">
                <a:solidFill>
                  <a:srgbClr val="21646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ISTRIBUIÇÃO DOS </a:t>
            </a:r>
            <a:r>
              <a:rPr lang="pt-BR" sz="3600" b="1" dirty="0" smtClean="0">
                <a:solidFill>
                  <a:srgbClr val="21646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</a:t>
            </a:r>
            <a:r>
              <a:rPr lang="pt-BR" sz="3200" b="1" dirty="0" smtClean="0">
                <a:solidFill>
                  <a:srgbClr val="21646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OSTOS </a:t>
            </a:r>
            <a:r>
              <a:rPr lang="pt-BR" sz="3600" b="1" dirty="0" smtClean="0">
                <a:solidFill>
                  <a:srgbClr val="21646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</a:t>
            </a:r>
            <a:r>
              <a:rPr lang="pt-BR" sz="3200" b="1" dirty="0" smtClean="0">
                <a:solidFill>
                  <a:srgbClr val="21646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EVENDEDORES</a:t>
            </a:r>
            <a:endParaRPr lang="pt-BR" sz="2800" b="1" dirty="0">
              <a:solidFill>
                <a:srgbClr val="21646C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2" name="Imagem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33700" y="1541098"/>
            <a:ext cx="6324600" cy="4791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7528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69237" y="0"/>
            <a:ext cx="1178999" cy="1607127"/>
          </a:xfrm>
          <a:prstGeom prst="rect">
            <a:avLst/>
          </a:prstGeom>
        </p:spPr>
      </p:pic>
      <p:sp>
        <p:nvSpPr>
          <p:cNvPr id="20" name="Retângulo 19"/>
          <p:cNvSpPr/>
          <p:nvPr/>
        </p:nvSpPr>
        <p:spPr>
          <a:xfrm>
            <a:off x="0" y="6602162"/>
            <a:ext cx="12192000" cy="264134"/>
          </a:xfrm>
          <a:prstGeom prst="rect">
            <a:avLst/>
          </a:prstGeom>
          <a:solidFill>
            <a:srgbClr val="42646C"/>
          </a:solidFill>
          <a:ln>
            <a:solidFill>
              <a:srgbClr val="42646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1791" tIns="20896" rIns="41791" bIns="20896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pt-BR" sz="1400" dirty="0"/>
          </a:p>
        </p:txBody>
      </p:sp>
      <p:sp>
        <p:nvSpPr>
          <p:cNvPr id="5" name="CaixaDeTexto 4"/>
          <p:cNvSpPr txBox="1"/>
          <p:nvPr/>
        </p:nvSpPr>
        <p:spPr>
          <a:xfrm>
            <a:off x="5604513" y="2539328"/>
            <a:ext cx="647522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800" i="1" dirty="0" smtClean="0"/>
              <a:t>É um </a:t>
            </a:r>
            <a:r>
              <a:rPr lang="pt-BR" sz="2800" i="1" dirty="0"/>
              <a:t>mercado que, sim, de maneira regular tem sido investigado pelo CADE pois nós </a:t>
            </a:r>
            <a:r>
              <a:rPr lang="pt-BR" sz="2800" b="1" i="1" dirty="0"/>
              <a:t>temos diversos indícios de </a:t>
            </a:r>
            <a:r>
              <a:rPr lang="pt-BR" sz="2800" b="1" i="1" dirty="0" smtClean="0"/>
              <a:t>cartéis</a:t>
            </a:r>
            <a:r>
              <a:rPr lang="pt-BR" sz="2800" i="1" dirty="0" smtClean="0"/>
              <a:t>...</a:t>
            </a:r>
            <a:endParaRPr lang="pt-BR" sz="2800" i="1" dirty="0"/>
          </a:p>
        </p:txBody>
      </p:sp>
      <p:sp>
        <p:nvSpPr>
          <p:cNvPr id="6" name="Retângulo 5"/>
          <p:cNvSpPr/>
          <p:nvPr/>
        </p:nvSpPr>
        <p:spPr>
          <a:xfrm>
            <a:off x="5302178" y="2371488"/>
            <a:ext cx="444103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4400" b="1" i="1" dirty="0"/>
              <a:t>“</a:t>
            </a:r>
            <a:endParaRPr lang="pt-BR" sz="4400" b="1" dirty="0"/>
          </a:p>
        </p:txBody>
      </p:sp>
      <p:sp>
        <p:nvSpPr>
          <p:cNvPr id="11" name="Retângulo 10"/>
          <p:cNvSpPr/>
          <p:nvPr/>
        </p:nvSpPr>
        <p:spPr>
          <a:xfrm>
            <a:off x="10759589" y="3571584"/>
            <a:ext cx="852017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4400" b="1" i="1" dirty="0" smtClean="0"/>
              <a:t>”</a:t>
            </a:r>
            <a:endParaRPr lang="pt-BR" sz="4400" b="1" dirty="0"/>
          </a:p>
        </p:txBody>
      </p:sp>
      <p:sp>
        <p:nvSpPr>
          <p:cNvPr id="12" name="CaixaDeTexto 11"/>
          <p:cNvSpPr txBox="1"/>
          <p:nvPr/>
        </p:nvSpPr>
        <p:spPr>
          <a:xfrm>
            <a:off x="5376606" y="4680447"/>
            <a:ext cx="64752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t-BR" i="1" dirty="0" smtClean="0"/>
              <a:t>Alexandre Barreto</a:t>
            </a:r>
          </a:p>
          <a:p>
            <a:pPr algn="r"/>
            <a:r>
              <a:rPr lang="pt-BR" i="1" dirty="0" smtClean="0"/>
              <a:t>Presidente do Conselho Administrativo de Defesa Econômica </a:t>
            </a:r>
            <a:endParaRPr lang="pt-BR" i="1" dirty="0"/>
          </a:p>
        </p:txBody>
      </p:sp>
      <p:pic>
        <p:nvPicPr>
          <p:cNvPr id="8" name="Imagem 7"/>
          <p:cNvPicPr>
            <a:picLocks noChangeAspect="1"/>
          </p:cNvPicPr>
          <p:nvPr/>
        </p:nvPicPr>
        <p:blipFill rotWithShape="1">
          <a:blip r:embed="rId4"/>
          <a:srcRect t="410" b="-1"/>
          <a:stretch/>
        </p:blipFill>
        <p:spPr>
          <a:xfrm>
            <a:off x="356460" y="2093817"/>
            <a:ext cx="4885217" cy="3661011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13" name="CaixaDeTexto 12">
            <a:extLst>
              <a:ext uri="{FF2B5EF4-FFF2-40B4-BE49-F238E27FC236}">
                <a16:creationId xmlns:a16="http://schemas.microsoft.com/office/drawing/2014/main" id="{C4D4D852-D6BD-4872-ACA0-2B6F5DEAB6FD}"/>
              </a:ext>
            </a:extLst>
          </p:cNvPr>
          <p:cNvSpPr txBox="1"/>
          <p:nvPr/>
        </p:nvSpPr>
        <p:spPr>
          <a:xfrm>
            <a:off x="266116" y="328276"/>
            <a:ext cx="733756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600" b="1" dirty="0" smtClean="0">
                <a:solidFill>
                  <a:srgbClr val="21646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</a:t>
            </a:r>
            <a:r>
              <a:rPr lang="pt-BR" sz="2800" b="1" dirty="0" smtClean="0">
                <a:solidFill>
                  <a:srgbClr val="21646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OM A </a:t>
            </a:r>
            <a:r>
              <a:rPr lang="pt-BR" sz="3600" b="1" dirty="0" smtClean="0">
                <a:solidFill>
                  <a:srgbClr val="21646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</a:t>
            </a:r>
            <a:r>
              <a:rPr lang="pt-BR" sz="2800" b="1" dirty="0" smtClean="0">
                <a:solidFill>
                  <a:srgbClr val="21646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ALAVRA, O </a:t>
            </a:r>
            <a:r>
              <a:rPr lang="pt-BR" sz="3600" b="1" dirty="0" smtClean="0">
                <a:solidFill>
                  <a:srgbClr val="21646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</a:t>
            </a:r>
            <a:r>
              <a:rPr lang="pt-BR" sz="3200" b="1" dirty="0" smtClean="0">
                <a:solidFill>
                  <a:srgbClr val="21646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ADE...</a:t>
            </a:r>
            <a:endParaRPr lang="pt-BR" sz="2800" b="1" dirty="0">
              <a:solidFill>
                <a:srgbClr val="21646C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37602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335D6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ixaDeTexto 2">
            <a:extLst>
              <a:ext uri="{FF2B5EF4-FFF2-40B4-BE49-F238E27FC236}">
                <a16:creationId xmlns:a16="http://schemas.microsoft.com/office/drawing/2014/main" id="{691D13BD-2901-4CFA-8FF9-1F22417ED639}"/>
              </a:ext>
            </a:extLst>
          </p:cNvPr>
          <p:cNvSpPr txBox="1"/>
          <p:nvPr/>
        </p:nvSpPr>
        <p:spPr>
          <a:xfrm>
            <a:off x="1" y="3094270"/>
            <a:ext cx="12191999" cy="144655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pt-BR" sz="4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O D</a:t>
            </a:r>
            <a:r>
              <a:rPr lang="pt-BR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ESCOMPASSO </a:t>
            </a:r>
            <a:r>
              <a:rPr lang="pt-BR" sz="4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F</a:t>
            </a:r>
            <a:r>
              <a:rPr lang="pt-BR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RENTE AOS </a:t>
            </a:r>
            <a:r>
              <a:rPr lang="pt-BR" sz="4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P</a:t>
            </a:r>
            <a:r>
              <a:rPr lang="pt-BR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RINCÍPIOS</a:t>
            </a:r>
            <a:br>
              <a:rPr lang="pt-BR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pt-BR" sz="4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D</a:t>
            </a:r>
            <a:r>
              <a:rPr lang="pt-BR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EFENDIDOS PELO </a:t>
            </a:r>
            <a:r>
              <a:rPr lang="pt-BR" sz="4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E</a:t>
            </a:r>
            <a:r>
              <a:rPr lang="pt-BR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STADO </a:t>
            </a:r>
            <a:r>
              <a:rPr lang="pt-BR" sz="4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D</a:t>
            </a:r>
            <a:r>
              <a:rPr lang="pt-BR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EMOCRÁTIDO DE </a:t>
            </a:r>
            <a:r>
              <a:rPr lang="pt-BR" sz="4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D</a:t>
            </a:r>
            <a:r>
              <a:rPr lang="pt-BR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IREITO</a:t>
            </a:r>
            <a:endParaRPr lang="pt-BR" sz="3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5" name="Imagem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46968" y="0"/>
            <a:ext cx="1498064" cy="2096655"/>
          </a:xfrm>
          <a:prstGeom prst="rect">
            <a:avLst/>
          </a:prstGeom>
        </p:spPr>
      </p:pic>
      <p:sp>
        <p:nvSpPr>
          <p:cNvPr id="4" name="Retângulo 3"/>
          <p:cNvSpPr/>
          <p:nvPr/>
        </p:nvSpPr>
        <p:spPr>
          <a:xfrm>
            <a:off x="0" y="6356256"/>
            <a:ext cx="12192000" cy="50174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444546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19085</TotalTime>
  <Words>1602</Words>
  <Application>Microsoft Office PowerPoint</Application>
  <PresentationFormat>Widescreen</PresentationFormat>
  <Paragraphs>132</Paragraphs>
  <Slides>24</Slides>
  <Notes>6</Notes>
  <HiddenSlides>0</HiddenSlides>
  <MMClips>0</MMClips>
  <ScaleCrop>false</ScaleCrop>
  <HeadingPairs>
    <vt:vector size="6" baseType="variant">
      <vt:variant>
        <vt:lpstr>Fontes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24</vt:i4>
      </vt:variant>
    </vt:vector>
  </HeadingPairs>
  <TitlesOfParts>
    <vt:vector size="30" baseType="lpstr">
      <vt:lpstr>Arial</vt:lpstr>
      <vt:lpstr>Calibri</vt:lpstr>
      <vt:lpstr>Calibri Light</vt:lpstr>
      <vt:lpstr>Courier New</vt:lpstr>
      <vt:lpstr>Myriad Pro</vt:lpstr>
      <vt:lpstr>Tema do Office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Felipe Augusto Gabrili Figuei</dc:creator>
  <cp:lastModifiedBy>Caroline Oliveira de Sá</cp:lastModifiedBy>
  <cp:revision>994</cp:revision>
  <cp:lastPrinted>2017-04-04T13:31:54Z</cp:lastPrinted>
  <dcterms:created xsi:type="dcterms:W3CDTF">2017-02-13T12:25:25Z</dcterms:created>
  <dcterms:modified xsi:type="dcterms:W3CDTF">2021-07-01T17:01:44Z</dcterms:modified>
</cp:coreProperties>
</file>